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70"/>
  </p:notesMasterIdLst>
  <p:sldIdLst>
    <p:sldId id="302" r:id="rId3"/>
    <p:sldId id="315" r:id="rId4"/>
    <p:sldId id="274" r:id="rId5"/>
    <p:sldId id="332" r:id="rId6"/>
    <p:sldId id="270" r:id="rId7"/>
    <p:sldId id="261" r:id="rId8"/>
    <p:sldId id="279" r:id="rId9"/>
    <p:sldId id="327" r:id="rId10"/>
    <p:sldId id="290" r:id="rId11"/>
    <p:sldId id="260" r:id="rId12"/>
    <p:sldId id="330" r:id="rId13"/>
    <p:sldId id="262" r:id="rId14"/>
    <p:sldId id="284" r:id="rId15"/>
    <p:sldId id="264" r:id="rId16"/>
    <p:sldId id="273" r:id="rId17"/>
    <p:sldId id="268" r:id="rId18"/>
    <p:sldId id="276" r:id="rId19"/>
    <p:sldId id="277" r:id="rId20"/>
    <p:sldId id="329" r:id="rId21"/>
    <p:sldId id="318" r:id="rId22"/>
    <p:sldId id="282" r:id="rId23"/>
    <p:sldId id="265" r:id="rId24"/>
    <p:sldId id="288" r:id="rId25"/>
    <p:sldId id="269" r:id="rId26"/>
    <p:sldId id="303" r:id="rId27"/>
    <p:sldId id="285" r:id="rId28"/>
    <p:sldId id="267" r:id="rId29"/>
    <p:sldId id="326" r:id="rId30"/>
    <p:sldId id="266" r:id="rId31"/>
    <p:sldId id="328" r:id="rId32"/>
    <p:sldId id="257" r:id="rId33"/>
    <p:sldId id="258" r:id="rId34"/>
    <p:sldId id="275" r:id="rId35"/>
    <p:sldId id="259" r:id="rId36"/>
    <p:sldId id="294" r:id="rId37"/>
    <p:sldId id="295" r:id="rId38"/>
    <p:sldId id="293" r:id="rId39"/>
    <p:sldId id="287" r:id="rId40"/>
    <p:sldId id="337" r:id="rId41"/>
    <p:sldId id="256" r:id="rId42"/>
    <p:sldId id="286" r:id="rId43"/>
    <p:sldId id="324" r:id="rId44"/>
    <p:sldId id="333" r:id="rId45"/>
    <p:sldId id="334" r:id="rId46"/>
    <p:sldId id="335" r:id="rId47"/>
    <p:sldId id="336" r:id="rId48"/>
    <p:sldId id="297" r:id="rId49"/>
    <p:sldId id="298" r:id="rId50"/>
    <p:sldId id="296" r:id="rId51"/>
    <p:sldId id="299" r:id="rId52"/>
    <p:sldId id="300" r:id="rId53"/>
    <p:sldId id="301" r:id="rId54"/>
    <p:sldId id="304" r:id="rId55"/>
    <p:sldId id="305" r:id="rId56"/>
    <p:sldId id="321" r:id="rId57"/>
    <p:sldId id="319" r:id="rId58"/>
    <p:sldId id="320" r:id="rId59"/>
    <p:sldId id="292" r:id="rId60"/>
    <p:sldId id="308" r:id="rId61"/>
    <p:sldId id="311" r:id="rId62"/>
    <p:sldId id="306" r:id="rId63"/>
    <p:sldId id="312" r:id="rId64"/>
    <p:sldId id="310" r:id="rId65"/>
    <p:sldId id="309" r:id="rId66"/>
    <p:sldId id="313" r:id="rId67"/>
    <p:sldId id="314" r:id="rId68"/>
    <p:sldId id="325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FF"/>
    <a:srgbClr val="39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718" autoAdjust="0"/>
  </p:normalViewPr>
  <p:slideViewPr>
    <p:cSldViewPr>
      <p:cViewPr varScale="1">
        <p:scale>
          <a:sx n="109" d="100"/>
          <a:sy n="109" d="100"/>
        </p:scale>
        <p:origin x="118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43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D3683-BB89-4DA8-9926-DD022F5BF74E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78FAB-6D01-4539-9A0A-05A23F2F6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37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78FAB-6D01-4539-9A0A-05A23F2F68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9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78FAB-6D01-4539-9A0A-05A23F2F68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9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72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46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080AF63-07F1-4023-BFB2-F082AF5334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36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60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87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54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11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9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1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95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6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41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85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3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69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19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0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0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1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3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2DDBD-0235-4C1D-8B49-4B2A994D6EBF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23310-D3AF-4BE3-9472-BE39DA66E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928C7-915A-46DE-915F-70F4C6EBA373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6ED7B-A40B-4506-B8B8-8E7B09E8F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9.jpe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6.wmf"/><Relationship Id="rId11" Type="http://schemas.openxmlformats.org/officeDocument/2006/relationships/image" Target="../media/image48.wmf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9.bin"/><Relationship Id="rId4" Type="http://schemas.openxmlformats.org/officeDocument/2006/relationships/image" Target="../media/image45.wmf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2.jpe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slide" Target="slide53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80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slide" Target="slide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8.png"/><Relationship Id="rId4" Type="http://schemas.openxmlformats.org/officeDocument/2006/relationships/image" Target="../media/image87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e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99.w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5" Type="http://schemas.microsoft.com/office/2007/relationships/hdphoto" Target="../media/hdphoto1.wdp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882" y="457200"/>
            <a:ext cx="765209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Unit Root Testing: History and Modern Applications</a:t>
            </a:r>
            <a:endParaRPr lang="en-US" dirty="0" smtClean="0"/>
          </a:p>
          <a:p>
            <a:pPr algn="ctr"/>
            <a:r>
              <a:rPr lang="en-US" dirty="0" smtClean="0"/>
              <a:t>IAA September 2020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David A. Dickey </a:t>
            </a:r>
            <a:r>
              <a:rPr lang="en-US" dirty="0" smtClean="0">
                <a:solidFill>
                  <a:srgbClr val="FF0000"/>
                </a:solidFill>
              </a:rPr>
              <a:t>– NC State University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5357" y="5248120"/>
            <a:ext cx="617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Thanks to my sponsors: </a:t>
            </a:r>
          </a:p>
          <a:p>
            <a:r>
              <a:rPr lang="en-US" sz="1100" dirty="0"/>
              <a:t> </a:t>
            </a:r>
            <a:r>
              <a:rPr lang="en-US" sz="1100" dirty="0" smtClean="0"/>
              <a:t>    State Retirement System &amp; Social Security Administration</a:t>
            </a:r>
            <a:endParaRPr 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4339276" cy="30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82632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Basic Model, </a:t>
            </a:r>
            <a:r>
              <a:rPr lang="en-US" sz="3600" dirty="0" smtClean="0">
                <a:solidFill>
                  <a:srgbClr val="00B050"/>
                </a:solidFill>
              </a:rPr>
              <a:t>f(t) =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>
                <a:solidFill>
                  <a:srgbClr val="00B050"/>
                </a:solidFill>
              </a:rPr>
              <a:t> </a:t>
            </a:r>
          </a:p>
          <a:p>
            <a:endParaRPr lang="en-US" sz="3600" dirty="0"/>
          </a:p>
          <a:p>
            <a:r>
              <a:rPr lang="en-US" sz="3600" dirty="0" smtClean="0"/>
              <a:t>    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   </a:t>
            </a:r>
            <a:r>
              <a:rPr lang="en-US" sz="3600" dirty="0" smtClean="0">
                <a:latin typeface="Symbol" panose="05050102010706020507" pitchFamily="18" charset="2"/>
              </a:rPr>
              <a:t>= </a:t>
            </a:r>
            <a:r>
              <a:rPr lang="en-US" sz="3600" dirty="0" smtClean="0"/>
              <a:t>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</a:t>
            </a:r>
            <a:r>
              <a:rPr lang="en-US" sz="3600" dirty="0" smtClean="0">
                <a:latin typeface="Symbol" panose="05050102010706020507" pitchFamily="18" charset="2"/>
              </a:rPr>
              <a:t>+</a:t>
            </a:r>
            <a:r>
              <a:rPr lang="en-US" sz="3600" dirty="0" smtClean="0"/>
              <a:t>e</a:t>
            </a:r>
            <a:r>
              <a:rPr lang="en-US" sz="3600" baseline="-25000" dirty="0" smtClean="0"/>
              <a:t>t</a:t>
            </a:r>
          </a:p>
          <a:p>
            <a:r>
              <a:rPr lang="en-US" sz="3600" dirty="0" smtClean="0"/>
              <a:t>           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(</a:t>
            </a:r>
            <a:r>
              <a:rPr lang="en-US" sz="3600" dirty="0"/>
              <a:t>Y</a:t>
            </a:r>
            <a:r>
              <a:rPr lang="en-US" sz="3600" baseline="-25000" dirty="0"/>
              <a:t>t-1</a:t>
            </a:r>
            <a:r>
              <a:rPr lang="en-US" sz="3600" dirty="0">
                <a:latin typeface="Symbol" panose="05050102010706020507" pitchFamily="18" charset="2"/>
              </a:rPr>
              <a:t>-</a:t>
            </a:r>
            <a:r>
              <a:rPr lang="en-US" sz="3600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</a:t>
            </a:r>
            <a:r>
              <a:rPr lang="en-US" sz="3600" dirty="0">
                <a:latin typeface="Symbol" panose="05050102010706020507" pitchFamily="18" charset="2"/>
              </a:rPr>
              <a:t> </a:t>
            </a:r>
            <a:r>
              <a:rPr lang="en-US" sz="3600" dirty="0" smtClean="0">
                <a:latin typeface="Symbol" panose="05050102010706020507" pitchFamily="18" charset="2"/>
              </a:rPr>
              <a:t>   - </a:t>
            </a:r>
            <a:r>
              <a:rPr lang="en-US" sz="3600" dirty="0" smtClean="0"/>
              <a:t>(</a:t>
            </a:r>
            <a:r>
              <a:rPr lang="en-US" sz="3600" dirty="0"/>
              <a:t>Y</a:t>
            </a:r>
            <a:r>
              <a:rPr lang="en-US" sz="3600" baseline="-25000" dirty="0"/>
              <a:t>t-1</a:t>
            </a:r>
            <a:r>
              <a:rPr lang="en-US" sz="3600" dirty="0">
                <a:latin typeface="Symbol" panose="05050102010706020507" pitchFamily="18" charset="2"/>
              </a:rPr>
              <a:t>-</a:t>
            </a:r>
            <a:r>
              <a:rPr lang="en-US" sz="3600" dirty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             Y</a:t>
            </a:r>
            <a:r>
              <a:rPr lang="en-US" sz="3600" baseline="-25000" dirty="0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  </a:t>
            </a:r>
            <a:r>
              <a:rPr lang="en-US" sz="3600" dirty="0" smtClean="0">
                <a:latin typeface="Symbol" panose="05050102010706020507" pitchFamily="18" charset="2"/>
              </a:rPr>
              <a:t>= 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(</a:t>
            </a:r>
            <a:r>
              <a:rPr 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r-1)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 </a:t>
            </a:r>
            <a:r>
              <a:rPr lang="en-US" sz="3600" dirty="0" smtClean="0">
                <a:latin typeface="Symbol" panose="05050102010706020507" pitchFamily="18" charset="2"/>
              </a:rPr>
              <a:t>+ </a:t>
            </a:r>
            <a:r>
              <a:rPr lang="en-US" sz="3600" dirty="0" smtClean="0"/>
              <a:t>e</a:t>
            </a:r>
            <a:r>
              <a:rPr lang="en-US" sz="3600" baseline="-25000" dirty="0" smtClean="0"/>
              <a:t>t</a:t>
            </a:r>
            <a:endParaRPr lang="en-US" sz="3600" baseline="-25000" dirty="0"/>
          </a:p>
          <a:p>
            <a:endParaRPr lang="en-US" sz="3600" dirty="0" smtClean="0"/>
          </a:p>
          <a:p>
            <a:r>
              <a:rPr lang="en-US" sz="3600" dirty="0" smtClean="0"/>
              <a:t>                      H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: </a:t>
            </a:r>
            <a:r>
              <a:rPr 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</a:t>
            </a:r>
            <a:r>
              <a:rPr lang="en-US" sz="3600" dirty="0" smtClean="0">
                <a:latin typeface="Symbol" panose="05050102010706020507" pitchFamily="18" charset="2"/>
              </a:rPr>
              <a:t>=0</a:t>
            </a:r>
            <a:endParaRPr lang="en-US" sz="3600" dirty="0">
              <a:latin typeface="Symbol" panose="05050102010706020507" pitchFamily="18" charset="2"/>
            </a:endParaRPr>
          </a:p>
          <a:p>
            <a:r>
              <a:rPr lang="en-US" sz="3600" dirty="0"/>
              <a:t> </a:t>
            </a:r>
            <a:r>
              <a:rPr lang="en-US" sz="3600" dirty="0" smtClean="0"/>
              <a:t>             Regress         on </a:t>
            </a:r>
            <a:r>
              <a:rPr lang="en-US" sz="3600" dirty="0" smtClean="0">
                <a:solidFill>
                  <a:srgbClr val="00B050"/>
                </a:solidFill>
              </a:rPr>
              <a:t>1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FF0000"/>
                </a:solidFill>
              </a:rPr>
              <a:t>Y</a:t>
            </a:r>
            <a:r>
              <a:rPr lang="en-US" sz="3600" baseline="-25000" dirty="0" smtClean="0">
                <a:solidFill>
                  <a:srgbClr val="FF0000"/>
                </a:solidFill>
              </a:rPr>
              <a:t>t-1</a:t>
            </a:r>
            <a:endParaRPr lang="en-US" sz="3600" dirty="0" smtClean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                                               t-stat</a:t>
            </a:r>
          </a:p>
          <a:p>
            <a:endParaRPr lang="en-US" sz="3600" baseline="-25000" dirty="0" smtClean="0">
              <a:solidFill>
                <a:srgbClr val="FF0000"/>
              </a:solidFill>
            </a:endParaRPr>
          </a:p>
        </p:txBody>
      </p:sp>
      <p:pic>
        <p:nvPicPr>
          <p:cNvPr id="3076" name="Picture 4" descr="https://sp.yimg.com/ib/th?id=JN.UMqzcnYS%2buSI6Fa8sT61dg&amp;pid=15.1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93" y="4546290"/>
            <a:ext cx="1078907" cy="132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1003047"/>
              </p:ext>
            </p:extLst>
          </p:nvPr>
        </p:nvGraphicFramePr>
        <p:xfrm>
          <a:off x="2590799" y="3657600"/>
          <a:ext cx="80009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" name="Equation" r:id="rId4" imgW="266400" imgH="228600" progId="Equation.3">
                  <p:embed/>
                </p:oleObj>
              </mc:Choice>
              <mc:Fallback>
                <p:oleObj name="Equation" r:id="rId4" imgW="26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799" y="3657600"/>
                        <a:ext cx="800099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224658"/>
              </p:ext>
            </p:extLst>
          </p:nvPr>
        </p:nvGraphicFramePr>
        <p:xfrm>
          <a:off x="3695700" y="4865914"/>
          <a:ext cx="723900" cy="620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" name="Equation" r:id="rId6" imgW="266400" imgH="228600" progId="Equation.3">
                  <p:embed/>
                </p:oleObj>
              </mc:Choice>
              <mc:Fallback>
                <p:oleObj name="Equation" r:id="rId6" imgW="2664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4865914"/>
                        <a:ext cx="723900" cy="620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825" y="117231"/>
            <a:ext cx="826327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Basic Model:</a:t>
            </a:r>
          </a:p>
          <a:p>
            <a:r>
              <a:rPr lang="en-US" sz="3600" dirty="0" smtClean="0"/>
              <a:t>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 </a:t>
            </a:r>
            <a:r>
              <a:rPr lang="en-US" sz="3600" dirty="0" smtClean="0">
                <a:solidFill>
                  <a:srgbClr val="00B050"/>
                </a:solidFill>
              </a:rPr>
              <a:t>f(t)</a:t>
            </a:r>
            <a:r>
              <a:rPr lang="en-US" sz="3600" dirty="0" smtClean="0"/>
              <a:t> =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B050"/>
                </a:solidFill>
              </a:rPr>
              <a:t>f(t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-</a:t>
            </a:r>
            <a:r>
              <a:rPr lang="en-US" sz="3600" dirty="0" smtClean="0">
                <a:solidFill>
                  <a:srgbClr val="00B050"/>
                </a:solidFill>
              </a:rPr>
              <a:t>1)</a:t>
            </a:r>
            <a:r>
              <a:rPr lang="en-US" sz="3600" dirty="0" smtClean="0"/>
              <a:t>)+e</a:t>
            </a:r>
            <a:r>
              <a:rPr lang="en-US" sz="3600" baseline="-25000" dirty="0" smtClean="0"/>
              <a:t>t</a:t>
            </a:r>
          </a:p>
          <a:p>
            <a:r>
              <a:rPr lang="en-US" sz="3600" dirty="0" smtClean="0"/>
              <a:t>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    =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 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)+</a:t>
            </a:r>
            <a:r>
              <a:rPr lang="en-US" sz="3600" dirty="0"/>
              <a:t>e</a:t>
            </a:r>
            <a:r>
              <a:rPr lang="en-US" sz="3600" baseline="-25000" dirty="0"/>
              <a:t>t</a:t>
            </a:r>
          </a:p>
          <a:p>
            <a:endParaRPr lang="en-US" sz="3600" baseline="-250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H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:</a:t>
            </a:r>
            <a:r>
              <a:rPr 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sz="3600" dirty="0" smtClean="0">
                <a:solidFill>
                  <a:srgbClr val="FF0000"/>
                </a:solidFill>
              </a:rPr>
              <a:t>=1</a:t>
            </a:r>
            <a:r>
              <a:rPr lang="en-US" sz="3600" dirty="0" smtClean="0"/>
              <a:t>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-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>
                <a:latin typeface="Symbol" panose="05050102010706020507" pitchFamily="18" charset="2"/>
              </a:rPr>
              <a:t> </a:t>
            </a:r>
            <a:r>
              <a:rPr lang="en-US" sz="3600" dirty="0" smtClean="0"/>
              <a:t>= 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-</a:t>
            </a:r>
            <a:r>
              <a:rPr lang="en-US" sz="3600" dirty="0">
                <a:latin typeface="Symbol" panose="05050102010706020507" pitchFamily="18" charset="2"/>
              </a:rPr>
              <a:t>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>
                <a:latin typeface="Symbol" panose="05050102010706020507" pitchFamily="18" charset="2"/>
              </a:rPr>
              <a:t> </a:t>
            </a:r>
            <a:r>
              <a:rPr lang="en-US" sz="3600" dirty="0" smtClean="0"/>
              <a:t>+ e</a:t>
            </a:r>
            <a:r>
              <a:rPr lang="en-US" sz="3600" baseline="-25000" dirty="0" smtClean="0"/>
              <a:t>t</a:t>
            </a:r>
            <a:endParaRPr lang="en-US" sz="3600" dirty="0" smtClean="0"/>
          </a:p>
          <a:p>
            <a:r>
              <a:rPr lang="en-US" sz="3600" dirty="0" smtClean="0"/>
              <a:t>then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= 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+e</a:t>
            </a:r>
            <a:r>
              <a:rPr lang="en-US" sz="3600" baseline="-25000" dirty="0" smtClean="0"/>
              <a:t>t</a:t>
            </a:r>
            <a:r>
              <a:rPr lang="en-US" sz="3600" dirty="0" smtClean="0"/>
              <a:t>  </a:t>
            </a:r>
            <a:r>
              <a:rPr lang="en-US" sz="3600" dirty="0"/>
              <a:t>(</a:t>
            </a:r>
            <a:r>
              <a:rPr lang="en-US" sz="3600" dirty="0" smtClean="0"/>
              <a:t>random walk)</a:t>
            </a:r>
          </a:p>
          <a:p>
            <a:endParaRPr lang="en-US" sz="36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514600" y="2895600"/>
            <a:ext cx="3810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038600" y="2895600"/>
            <a:ext cx="3810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incoln Cent Reference, Penny Designs &amp; Coin Images (1909-200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35" y="4247079"/>
            <a:ext cx="90487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yalty Free Stock Photos: Stack of $100 bil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6248400" y="4800600"/>
            <a:ext cx="1524000" cy="11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dickey\AppData\Local\Temp\SAS Temporary Files\_TD5904_DICKEY-E6430_\SGPlot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12" y="4256691"/>
            <a:ext cx="2938261" cy="22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3048000" y="5290070"/>
            <a:ext cx="2514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... two times that Lincoln appears on the penny. He dominates that shi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9" y="5238067"/>
            <a:ext cx="1222351" cy="9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52600" y="4343400"/>
            <a:ext cx="718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+ $1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- $1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119" y="4035491"/>
            <a:ext cx="2508481" cy="73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838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609600"/>
            <a:ext cx="88312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SAS Monospace" panose="020B0609020202020204" pitchFamily="49" charset="0"/>
              </a:rPr>
              <a:t>                   </a:t>
            </a:r>
            <a:r>
              <a:rPr lang="en-US" dirty="0" smtClean="0">
                <a:latin typeface="SAS Monospace" panose="020B0609020202020204" pitchFamily="49" charset="0"/>
              </a:rPr>
              <a:t>Parameter </a:t>
            </a:r>
            <a:r>
              <a:rPr lang="en-US" dirty="0">
                <a:latin typeface="SAS Monospace" panose="020B0609020202020204" pitchFamily="49" charset="0"/>
              </a:rPr>
              <a:t>Estimates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  </a:t>
            </a:r>
            <a:r>
              <a:rPr lang="en-US" dirty="0" smtClean="0">
                <a:latin typeface="SAS Monospace" panose="020B0609020202020204" pitchFamily="49" charset="0"/>
              </a:rPr>
              <a:t>               Parameter    </a:t>
            </a:r>
            <a:r>
              <a:rPr lang="en-US" dirty="0">
                <a:latin typeface="SAS Monospace" panose="020B0609020202020204" pitchFamily="49" charset="0"/>
              </a:rPr>
              <a:t>Standard</a:t>
            </a:r>
          </a:p>
          <a:p>
            <a:r>
              <a:rPr lang="en-US" dirty="0">
                <a:latin typeface="SAS Monospace" panose="020B0609020202020204" pitchFamily="49" charset="0"/>
              </a:rPr>
              <a:t>  </a:t>
            </a:r>
            <a:r>
              <a:rPr lang="en-US" dirty="0" smtClean="0">
                <a:latin typeface="SAS Monospace" panose="020B0609020202020204" pitchFamily="49" charset="0"/>
              </a:rPr>
              <a:t>Variable   DF     </a:t>
            </a:r>
            <a:r>
              <a:rPr lang="en-US" dirty="0">
                <a:latin typeface="SAS Monospace" panose="020B0609020202020204" pitchFamily="49" charset="0"/>
              </a:rPr>
              <a:t>Estimate  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Error   </a:t>
            </a:r>
            <a:r>
              <a:rPr lang="en-US" dirty="0" smtClean="0">
                <a:latin typeface="SAS Monospace" panose="020B0609020202020204" pitchFamily="49" charset="0"/>
              </a:rPr>
              <a:t>t </a:t>
            </a:r>
            <a:r>
              <a:rPr lang="en-US" dirty="0">
                <a:latin typeface="SAS Monospace" panose="020B0609020202020204" pitchFamily="49" charset="0"/>
              </a:rPr>
              <a:t>Value    </a:t>
            </a:r>
            <a:r>
              <a:rPr lang="en-US" dirty="0" err="1">
                <a:latin typeface="SAS Monospace" panose="020B0609020202020204" pitchFamily="49" charset="0"/>
              </a:rPr>
              <a:t>Pr</a:t>
            </a:r>
            <a:r>
              <a:rPr lang="en-US" dirty="0">
                <a:latin typeface="SAS Monospace" panose="020B0609020202020204" pitchFamily="49" charset="0"/>
              </a:rPr>
              <a:t> &gt; |t|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</a:t>
            </a:r>
            <a:r>
              <a:rPr lang="en-US" dirty="0" smtClean="0">
                <a:latin typeface="SAS Monospace" panose="020B0609020202020204" pitchFamily="49" charset="0"/>
              </a:rPr>
              <a:t>Intercept   1      </a:t>
            </a:r>
            <a:r>
              <a:rPr lang="en-US" dirty="0">
                <a:latin typeface="SAS Monospace" panose="020B0609020202020204" pitchFamily="49" charset="0"/>
              </a:rPr>
              <a:t>0.32618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0.11908 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2.74      0.0064</a:t>
            </a:r>
          </a:p>
          <a:p>
            <a:r>
              <a:rPr lang="nn-NO" dirty="0">
                <a:latin typeface="SAS Monospace" panose="020B0609020202020204" pitchFamily="49" charset="0"/>
              </a:rPr>
              <a:t>  </a:t>
            </a:r>
            <a:r>
              <a:rPr lang="nn-NO" dirty="0" smtClean="0">
                <a:latin typeface="SAS Monospace" panose="020B0609020202020204" pitchFamily="49" charset="0"/>
              </a:rPr>
              <a:t>Lsum        1     </a:t>
            </a:r>
            <a:r>
              <a:rPr lang="nn-NO" dirty="0">
                <a:latin typeface="SAS Monospace" panose="020B0609020202020204" pitchFamily="49" charset="0"/>
              </a:rPr>
              <a:t>-0.02219    </a:t>
            </a:r>
            <a:r>
              <a:rPr lang="nn-NO" dirty="0" smtClean="0">
                <a:latin typeface="SAS Monospace" panose="020B0609020202020204" pitchFamily="49" charset="0"/>
              </a:rPr>
              <a:t> </a:t>
            </a:r>
            <a:r>
              <a:rPr lang="nn-NO" dirty="0">
                <a:latin typeface="SAS Monospace" panose="020B0609020202020204" pitchFamily="49" charset="0"/>
              </a:rPr>
              <a:t>0.00839     </a:t>
            </a:r>
            <a:r>
              <a:rPr lang="nn-NO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-</a:t>
            </a:r>
            <a:r>
              <a:rPr lang="nn-NO" b="1" dirty="0">
                <a:solidFill>
                  <a:srgbClr val="FF0000"/>
                </a:solidFill>
                <a:latin typeface="SAS Monospace" panose="020B0609020202020204" pitchFamily="49" charset="0"/>
              </a:rPr>
              <a:t>2.64      0.0084</a:t>
            </a:r>
          </a:p>
        </p:txBody>
      </p:sp>
      <p:pic>
        <p:nvPicPr>
          <p:cNvPr id="6" name="Picture 6" descr="Lincoln Cent Reference, Penny Designs &amp; Coin Images (1909-200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37632"/>
            <a:ext cx="904875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oyalty Free Stock Photos: Stack of $100 bill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6248400" y="4800600"/>
            <a:ext cx="1524000" cy="11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C:\Users\dickey\AppData\Local\Temp\SAS Temporary Files\_TD5904_DICKEY-E6430_\SGPlot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12" y="4256691"/>
            <a:ext cx="2938261" cy="220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05812" y="3124200"/>
            <a:ext cx="42586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Reject</a:t>
            </a:r>
            <a:r>
              <a:rPr lang="en-US" sz="2400" dirty="0" smtClean="0"/>
              <a:t>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: </a:t>
            </a:r>
            <a:r>
              <a:rPr lang="en-US" sz="2400" dirty="0" smtClean="0">
                <a:latin typeface="Symbol" panose="05050102010706020507" pitchFamily="18" charset="2"/>
              </a:rPr>
              <a:t>r=1</a:t>
            </a:r>
            <a:endParaRPr lang="en-US" sz="2400" dirty="0">
              <a:latin typeface="Symbol" panose="05050102010706020507" pitchFamily="18" charset="2"/>
            </a:endParaRPr>
          </a:p>
          <a:p>
            <a:r>
              <a:rPr lang="en-US" sz="2400" dirty="0" smtClean="0"/>
              <a:t>But we </a:t>
            </a:r>
            <a:r>
              <a:rPr lang="en-US" sz="2400" u="sng" dirty="0" smtClean="0"/>
              <a:t>KNOW</a:t>
            </a:r>
            <a:r>
              <a:rPr lang="en-US" sz="2400" dirty="0" smtClean="0"/>
              <a:t> that </a:t>
            </a:r>
            <a:r>
              <a:rPr lang="en-US" sz="2400" dirty="0" smtClean="0">
                <a:latin typeface="Symbol" panose="05050102010706020507" pitchFamily="18" charset="2"/>
              </a:rPr>
              <a:t>r=1        ????</a:t>
            </a:r>
            <a:endParaRPr lang="en-US" sz="24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686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1943099" y="5410200"/>
            <a:ext cx="67437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 smtClean="0">
                <a:latin typeface="Calibri" pitchFamily="34" charset="0"/>
              </a:rPr>
              <a:t>Truth: random walk.                    Conclusion</a:t>
            </a:r>
            <a:r>
              <a:rPr lang="en-US" altLang="en-US" sz="1800" dirty="0">
                <a:latin typeface="Calibri" pitchFamily="34" charset="0"/>
              </a:rPr>
              <a:t>:  (p=0.0084</a:t>
            </a:r>
            <a:r>
              <a:rPr lang="en-US" altLang="en-US" sz="1800" dirty="0" smtClean="0">
                <a:latin typeface="Calibri" pitchFamily="34" charset="0"/>
              </a:rPr>
              <a:t>)  -&gt; stationary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latin typeface="Calibri" pitchFamily="34" charset="0"/>
              </a:rPr>
              <a:t> </a:t>
            </a:r>
            <a:r>
              <a:rPr lang="en-US" altLang="en-US" sz="1800" dirty="0" smtClean="0">
                <a:latin typeface="Calibri" pitchFamily="34" charset="0"/>
              </a:rPr>
              <a:t>       (not “stationary”)</a:t>
            </a:r>
            <a:endParaRPr lang="en-US" altLang="en-US" sz="1800" dirty="0">
              <a:latin typeface="Calibri" pitchFamily="34" charset="0"/>
            </a:endParaRPr>
          </a:p>
        </p:txBody>
      </p:sp>
      <p:pic>
        <p:nvPicPr>
          <p:cNvPr id="3891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4467"/>
            <a:ext cx="1828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8"/>
          <p:cNvSpPr txBox="1">
            <a:spLocks noChangeArrowheads="1"/>
          </p:cNvSpPr>
          <p:nvPr/>
        </p:nvSpPr>
        <p:spPr bwMode="auto">
          <a:xfrm>
            <a:off x="914400" y="914400"/>
            <a:ext cx="469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H</a:t>
            </a:r>
            <a:r>
              <a:rPr lang="en-US" altLang="en-US" sz="1800" baseline="-25000" dirty="0">
                <a:latin typeface="Calibri" pitchFamily="34" charset="0"/>
              </a:rPr>
              <a:t>0</a:t>
            </a:r>
            <a:r>
              <a:rPr lang="en-US" altLang="en-US" sz="1800" dirty="0">
                <a:latin typeface="Calibri" pitchFamily="34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H</a:t>
            </a:r>
            <a:r>
              <a:rPr lang="en-US" altLang="en-US" sz="1800" baseline="-25000" dirty="0">
                <a:latin typeface="Calibri" pitchFamily="34" charset="0"/>
              </a:rPr>
              <a:t>1</a:t>
            </a:r>
            <a:r>
              <a:rPr lang="en-US" altLang="en-US" sz="1800" dirty="0">
                <a:latin typeface="Calibri" pitchFamily="34" charset="0"/>
              </a:rPr>
              <a:t>:</a:t>
            </a:r>
          </a:p>
        </p:txBody>
      </p:sp>
      <p:sp>
        <p:nvSpPr>
          <p:cNvPr id="10" name="Heart 9"/>
          <p:cNvSpPr/>
          <p:nvPr/>
        </p:nvSpPr>
        <p:spPr>
          <a:xfrm>
            <a:off x="1371600" y="990600"/>
            <a:ext cx="152400" cy="2286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Heart 10"/>
          <p:cNvSpPr/>
          <p:nvPr/>
        </p:nvSpPr>
        <p:spPr>
          <a:xfrm>
            <a:off x="1371600" y="1295400"/>
            <a:ext cx="152400" cy="2286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71600" y="1237457"/>
            <a:ext cx="203200" cy="28654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371600" y="1237456"/>
            <a:ext cx="152400" cy="323057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21" name="TextBox 24"/>
          <p:cNvSpPr txBox="1">
            <a:spLocks noChangeArrowheads="1"/>
          </p:cNvSpPr>
          <p:nvPr/>
        </p:nvSpPr>
        <p:spPr bwMode="auto">
          <a:xfrm>
            <a:off x="4800600" y="2115342"/>
            <a:ext cx="2209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H</a:t>
            </a:r>
            <a:r>
              <a:rPr lang="en-US" altLang="en-US" sz="1800" baseline="-25000" dirty="0">
                <a:latin typeface="Calibri" pitchFamily="34" charset="0"/>
              </a:rPr>
              <a:t>0</a:t>
            </a:r>
            <a:r>
              <a:rPr lang="en-US" altLang="en-US" sz="1800" dirty="0">
                <a:latin typeface="Calibri" pitchFamily="34" charset="0"/>
              </a:rPr>
              <a:t>: Innocence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H</a:t>
            </a:r>
            <a:r>
              <a:rPr lang="en-US" altLang="en-US" sz="1800" baseline="-25000" dirty="0">
                <a:latin typeface="Calibri" pitchFamily="34" charset="0"/>
              </a:rPr>
              <a:t>1</a:t>
            </a:r>
            <a:r>
              <a:rPr lang="en-US" altLang="en-US" sz="1800" dirty="0">
                <a:latin typeface="Calibri" pitchFamily="34" charset="0"/>
              </a:rPr>
              <a:t>: Guilt </a:t>
            </a:r>
          </a:p>
        </p:txBody>
      </p:sp>
      <p:sp>
        <p:nvSpPr>
          <p:cNvPr id="38922" name="TextBox 25"/>
          <p:cNvSpPr txBox="1">
            <a:spLocks noChangeArrowheads="1"/>
          </p:cNvSpPr>
          <p:nvPr/>
        </p:nvSpPr>
        <p:spPr bwMode="auto">
          <a:xfrm>
            <a:off x="6248400" y="2819400"/>
            <a:ext cx="2438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Beyond reasonable doubt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P&lt;0.05 </a:t>
            </a:r>
          </a:p>
        </p:txBody>
      </p:sp>
      <p:sp>
        <p:nvSpPr>
          <p:cNvPr id="38924" name="TextBox 29"/>
          <p:cNvSpPr txBox="1">
            <a:spLocks noChangeArrowheads="1"/>
          </p:cNvSpPr>
          <p:nvPr/>
        </p:nvSpPr>
        <p:spPr bwMode="auto">
          <a:xfrm>
            <a:off x="4572000" y="4057471"/>
            <a:ext cx="2971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H</a:t>
            </a:r>
            <a:r>
              <a:rPr lang="en-US" altLang="en-US" sz="1800" baseline="-25000" dirty="0">
                <a:latin typeface="Calibri" pitchFamily="34" charset="0"/>
              </a:rPr>
              <a:t>0</a:t>
            </a:r>
            <a:r>
              <a:rPr lang="en-US" altLang="en-US" sz="1800" dirty="0">
                <a:latin typeface="Calibri" pitchFamily="34" charset="0"/>
              </a:rPr>
              <a:t>: </a:t>
            </a:r>
            <a:r>
              <a:rPr lang="en-US" altLang="en-US" sz="1800" dirty="0" smtClean="0">
                <a:latin typeface="Symbol" panose="05050102010706020507" pitchFamily="18" charset="2"/>
              </a:rPr>
              <a:t>r</a:t>
            </a:r>
            <a:r>
              <a:rPr lang="en-US" altLang="en-US" sz="1800" dirty="0" smtClean="0">
                <a:latin typeface="Calibri" pitchFamily="34" charset="0"/>
              </a:rPr>
              <a:t>=1</a:t>
            </a:r>
            <a:endParaRPr lang="en-US" altLang="en-US" sz="18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alibri" pitchFamily="34" charset="0"/>
              </a:rPr>
              <a:t>               </a:t>
            </a:r>
            <a:r>
              <a:rPr lang="en-US" altLang="en-US" sz="1800" dirty="0" smtClean="0">
                <a:latin typeface="Calibri" pitchFamily="34" charset="0"/>
              </a:rPr>
              <a:t>(random walk)</a:t>
            </a:r>
            <a:endParaRPr lang="en-US" altLang="en-US" sz="18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 smtClean="0">
                <a:latin typeface="Calibri" pitchFamily="34" charset="0"/>
              </a:rPr>
              <a:t>H</a:t>
            </a:r>
            <a:r>
              <a:rPr lang="en-US" altLang="en-US" sz="1800" baseline="-25000" dirty="0" smtClean="0">
                <a:latin typeface="Calibri" pitchFamily="34" charset="0"/>
              </a:rPr>
              <a:t>1</a:t>
            </a:r>
            <a:r>
              <a:rPr lang="en-US" altLang="en-US" sz="1800" dirty="0" smtClean="0">
                <a:latin typeface="Calibri" pitchFamily="34" charset="0"/>
                <a:sym typeface="Wingdings" panose="05000000000000000000" pitchFamily="2" charset="2"/>
              </a:rPr>
              <a:t>: |</a:t>
            </a:r>
            <a:r>
              <a:rPr lang="en-US" altLang="en-US" sz="1800" dirty="0" smtClean="0">
                <a:latin typeface="Symbol" panose="05050102010706020507" pitchFamily="18" charset="2"/>
              </a:rPr>
              <a:t>r|&lt;</a:t>
            </a:r>
            <a:r>
              <a:rPr lang="en-US" altLang="en-US" sz="1800" dirty="0" smtClean="0">
                <a:latin typeface="Calibri" pitchFamily="34" charset="0"/>
              </a:rPr>
              <a:t>1</a:t>
            </a:r>
            <a:endParaRPr lang="en-US" altLang="en-US" sz="18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Calibri" pitchFamily="34" charset="0"/>
              </a:rPr>
              <a:t>               (stationary)</a:t>
            </a:r>
            <a:endParaRPr lang="en-US" altLang="en-US" sz="1800" dirty="0">
              <a:latin typeface="Calibri" pitchFamily="34" charset="0"/>
            </a:endParaRPr>
          </a:p>
        </p:txBody>
      </p:sp>
      <p:pic>
        <p:nvPicPr>
          <p:cNvPr id="38925" name="Picture 3" descr="C:\Users\dickey\AppData\Local\Microsoft\Windows\Temporary Internet Files\Content.IE5\B81I764N\MC90002446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34368"/>
            <a:ext cx="13716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7" name="Picture 3" descr="C:\Users\dickey\AppData\Local\Microsoft\Windows\Temporary Internet Files\Content.IE5\B81I764N\MC90002446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3733800"/>
            <a:ext cx="13493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C:\Users\dickey\AppData\Local\Temp\SAS Temporary Files\_TD5904_DICKEY-E6430_\SGPlot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61" y="3777646"/>
            <a:ext cx="2075139" cy="155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29345" y="6019800"/>
            <a:ext cx="1276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rgbClr val="FF0000"/>
                </a:solidFill>
              </a:rPr>
              <a:t>Mistrial?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pic>
        <p:nvPicPr>
          <p:cNvPr id="30722" name="Picture 2" descr="https://sp.yimg.com/ib/th?id=JN.p7KJHXasT%2fifxmRQF%2f3sqg&amp;pid=15.1&amp;P=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5"/>
          <a:stretch/>
        </p:blipFill>
        <p:spPr bwMode="auto">
          <a:xfrm>
            <a:off x="6686550" y="1772920"/>
            <a:ext cx="1323974" cy="98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https://sp.yimg.com/ib/th?id=JN.p7KJHXasT%2fifxmRQF%2f3sqg&amp;pid=15.1&amp;P=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3"/>
          <a:stretch/>
        </p:blipFill>
        <p:spPr bwMode="auto">
          <a:xfrm>
            <a:off x="7010401" y="4183697"/>
            <a:ext cx="1447800" cy="107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24403" y="695348"/>
            <a:ext cx="1533497" cy="830997"/>
          </a:xfrm>
          <a:prstGeom prst="rect">
            <a:avLst/>
          </a:prstGeom>
          <a:noFill/>
          <a:ln w="38100">
            <a:solidFill>
              <a:srgbClr val="2B72F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Testing a </a:t>
            </a:r>
          </a:p>
          <a:p>
            <a:r>
              <a:rPr lang="en-US" sz="2400" dirty="0" smtClean="0"/>
              <a:t>hypothesis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601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/>
      <p:bldP spid="38921" grpId="0"/>
      <p:bldP spid="38922" grpId="0"/>
      <p:bldP spid="3892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www.rebellesociety.com/wp-content/uploads/2013/08/disappoint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2" y="3810000"/>
            <a:ext cx="4543606" cy="266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p.yimg.com/ib/th?id=HN.608001596735556920&amp;pid=15.1&amp;H=240&amp;W=16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87503"/>
            <a:ext cx="1524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2696" y="466973"/>
            <a:ext cx="41591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100,000 coin flip trials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500 tosses each</a:t>
            </a:r>
          </a:p>
          <a:p>
            <a:r>
              <a:rPr lang="en-US" sz="2400" dirty="0" smtClean="0">
                <a:solidFill>
                  <a:srgbClr val="2B72FF"/>
                </a:solidFill>
              </a:rPr>
              <a:t>                  </a:t>
            </a:r>
            <a:r>
              <a:rPr lang="en-US" sz="2400" u="sng" dirty="0" smtClean="0">
                <a:solidFill>
                  <a:srgbClr val="2B72FF"/>
                </a:solidFill>
              </a:rPr>
              <a:t>Reject</a:t>
            </a:r>
            <a:r>
              <a:rPr lang="en-US" sz="2400" dirty="0" smtClean="0">
                <a:solidFill>
                  <a:srgbClr val="2B72FF"/>
                </a:solidFill>
              </a:rPr>
              <a:t> H</a:t>
            </a:r>
            <a:r>
              <a:rPr lang="en-US" sz="2400" baseline="-25000" dirty="0" smtClean="0">
                <a:solidFill>
                  <a:srgbClr val="2B72FF"/>
                </a:solidFill>
              </a:rPr>
              <a:t>0</a:t>
            </a:r>
            <a:r>
              <a:rPr lang="en-US" sz="2400" dirty="0" smtClean="0">
                <a:solidFill>
                  <a:srgbClr val="2B72FF"/>
                </a:solidFill>
              </a:rPr>
              <a:t>: </a:t>
            </a:r>
            <a:r>
              <a:rPr lang="en-US" sz="2400" dirty="0" smtClean="0">
                <a:solidFill>
                  <a:srgbClr val="2B72FF"/>
                </a:solidFill>
                <a:latin typeface="Symbol" panose="05050102010706020507" pitchFamily="18" charset="2"/>
              </a:rPr>
              <a:t>r=1 </a:t>
            </a:r>
            <a:r>
              <a:rPr lang="en-US" sz="2400" dirty="0" smtClean="0">
                <a:solidFill>
                  <a:srgbClr val="2B72FF"/>
                </a:solidFill>
              </a:rPr>
              <a:t>in</a:t>
            </a:r>
            <a:r>
              <a:rPr lang="en-US" sz="2400" dirty="0" smtClean="0">
                <a:solidFill>
                  <a:srgbClr val="2B72FF"/>
                </a:solidFill>
                <a:latin typeface="Symbol" panose="05050102010706020507" pitchFamily="18" charset="2"/>
              </a:rPr>
              <a:t> 30%</a:t>
            </a:r>
            <a:endParaRPr lang="en-US" sz="2400" dirty="0">
              <a:solidFill>
                <a:srgbClr val="2B72FF"/>
              </a:solidFill>
              <a:latin typeface="Symbol" panose="05050102010706020507" pitchFamily="18" charset="2"/>
            </a:endParaRPr>
          </a:p>
          <a:p>
            <a:r>
              <a:rPr lang="en-US" sz="2400" dirty="0" smtClean="0"/>
              <a:t>But we </a:t>
            </a:r>
            <a:r>
              <a:rPr lang="en-US" sz="2400" u="sng" dirty="0" smtClean="0"/>
              <a:t>KNOW</a:t>
            </a:r>
            <a:r>
              <a:rPr lang="en-US" sz="2400" dirty="0" smtClean="0"/>
              <a:t> that </a:t>
            </a:r>
            <a:r>
              <a:rPr lang="en-US" sz="2400" dirty="0" smtClean="0">
                <a:latin typeface="Symbol" panose="05050102010706020507" pitchFamily="18" charset="2"/>
              </a:rPr>
              <a:t>r=1</a:t>
            </a:r>
          </a:p>
          <a:p>
            <a:r>
              <a:rPr lang="en-US" sz="2400" dirty="0" smtClean="0">
                <a:latin typeface="Symbol" panose="05050102010706020507" pitchFamily="18" charset="2"/>
              </a:rPr>
              <a:t>   (</a:t>
            </a:r>
            <a:r>
              <a:rPr lang="en-US" sz="2400" dirty="0" smtClean="0"/>
              <a:t>nominal</a:t>
            </a:r>
            <a:r>
              <a:rPr lang="en-US" sz="2400" dirty="0" smtClean="0">
                <a:latin typeface="Symbol" panose="05050102010706020507" pitchFamily="18" charset="2"/>
              </a:rPr>
              <a:t> a=0.05)</a:t>
            </a:r>
          </a:p>
          <a:p>
            <a:endParaRPr lang="en-US" sz="2400" dirty="0">
              <a:latin typeface="Symbol" panose="05050102010706020507" pitchFamily="18" charset="2"/>
            </a:endParaRPr>
          </a:p>
          <a:p>
            <a:r>
              <a:rPr lang="en-US" sz="2400" dirty="0" smtClean="0">
                <a:latin typeface="Symbol" panose="05050102010706020507" pitchFamily="18" charset="2"/>
              </a:rPr>
              <a:t>                  100,000 </a:t>
            </a:r>
            <a:r>
              <a:rPr lang="en-US" sz="2400" dirty="0" smtClean="0"/>
              <a:t>p-values </a:t>
            </a:r>
            <a:r>
              <a:rPr lang="en-US" sz="2400" dirty="0" smtClean="0">
                <a:latin typeface="Symbol" panose="05050102010706020507" pitchFamily="18" charset="2"/>
                <a:sym typeface="Wingdings" panose="05000000000000000000" pitchFamily="2" charset="2"/>
              </a:rPr>
              <a:t></a:t>
            </a:r>
            <a:endParaRPr lang="en-US" sz="2400" dirty="0">
              <a:latin typeface="Symbol" panose="05050102010706020507" pitchFamily="18" charset="2"/>
            </a:endParaRPr>
          </a:p>
        </p:txBody>
      </p:sp>
      <p:pic>
        <p:nvPicPr>
          <p:cNvPr id="8193" name="Picture 1" descr="G:\AAEA talk\SGPlot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052" y="762000"/>
            <a:ext cx="3759626" cy="28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8200" y="3276600"/>
            <a:ext cx="304800" cy="369332"/>
          </a:xfrm>
          <a:prstGeom prst="rect">
            <a:avLst/>
          </a:prstGeom>
          <a:solidFill>
            <a:schemeClr val="bg1"/>
          </a:solidFill>
          <a:ln>
            <a:solidFill>
              <a:srgbClr val="2B7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2400" y="3276600"/>
            <a:ext cx="304800" cy="369332"/>
          </a:xfrm>
          <a:prstGeom prst="rect">
            <a:avLst/>
          </a:prstGeom>
          <a:solidFill>
            <a:schemeClr val="bg1"/>
          </a:solidFill>
          <a:ln>
            <a:solidFill>
              <a:srgbClr val="2B72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953000" y="914400"/>
            <a:ext cx="0" cy="2546866"/>
          </a:xfrm>
          <a:prstGeom prst="line">
            <a:avLst/>
          </a:prstGeom>
          <a:ln w="28575">
            <a:solidFill>
              <a:srgbClr val="2B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8225" y="487590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What’s Wrong?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1295400" y="1259875"/>
            <a:ext cx="67818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 </a:t>
            </a:r>
            <a:r>
              <a:rPr lang="en-US" sz="3600" dirty="0" smtClean="0"/>
              <a:t>= </a:t>
            </a:r>
            <a:r>
              <a:rPr lang="en-US" sz="3600" dirty="0">
                <a:latin typeface="Symbol" panose="05050102010706020507" pitchFamily="18" charset="2"/>
              </a:rPr>
              <a:t>r</a:t>
            </a:r>
            <a:r>
              <a:rPr lang="en-US" sz="3600" dirty="0"/>
              <a:t>(Y</a:t>
            </a:r>
            <a:r>
              <a:rPr lang="en-US" sz="3600" baseline="-25000" dirty="0"/>
              <a:t>t-1</a:t>
            </a:r>
            <a:r>
              <a:rPr lang="en-US" sz="3600" dirty="0">
                <a:latin typeface="Symbol" panose="05050102010706020507" pitchFamily="18" charset="2"/>
              </a:rPr>
              <a:t>-</a:t>
            </a:r>
            <a:r>
              <a:rPr lang="en-US" sz="3600" dirty="0"/>
              <a:t>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)+e</a:t>
            </a:r>
            <a:r>
              <a:rPr lang="en-US" sz="3600" baseline="-25000" dirty="0" smtClean="0"/>
              <a:t>t</a:t>
            </a:r>
            <a:endParaRPr lang="en-US" sz="3600" dirty="0" smtClean="0"/>
          </a:p>
          <a:p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=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m(1- r)</a:t>
            </a:r>
            <a:r>
              <a:rPr lang="en-US" sz="3600" dirty="0" smtClean="0">
                <a:latin typeface="Symbol" panose="05050102010706020507" pitchFamily="18" charset="2"/>
              </a:rPr>
              <a:t> + </a:t>
            </a:r>
            <a:r>
              <a:rPr lang="en-US" sz="3600" dirty="0" smtClean="0">
                <a:solidFill>
                  <a:srgbClr val="0070C0"/>
                </a:solidFill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+e</a:t>
            </a:r>
            <a:r>
              <a:rPr lang="en-US" sz="3600" baseline="-25000" dirty="0" smtClean="0"/>
              <a:t>t     </a:t>
            </a:r>
            <a:endParaRPr lang="en-US" sz="3600" baseline="-25000" dirty="0"/>
          </a:p>
          <a:p>
            <a:r>
              <a:rPr lang="en-US" sz="3600" dirty="0" err="1"/>
              <a:t>Y</a:t>
            </a:r>
            <a:r>
              <a:rPr lang="en-US" sz="3600" baseline="-25000" dirty="0" err="1"/>
              <a:t>t</a:t>
            </a:r>
            <a:r>
              <a:rPr lang="en-US" sz="3600" dirty="0">
                <a:latin typeface="Symbol" panose="05050102010706020507" pitchFamily="18" charset="2"/>
              </a:rPr>
              <a:t>=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b</a:t>
            </a:r>
            <a:r>
              <a:rPr lang="en-US" sz="3600" baseline="-25000" dirty="0" smtClean="0">
                <a:solidFill>
                  <a:srgbClr val="00B050"/>
                </a:solidFill>
                <a:latin typeface="Symbol" panose="05050102010706020507" pitchFamily="18" charset="2"/>
              </a:rPr>
              <a:t>0</a:t>
            </a:r>
            <a:r>
              <a:rPr lang="en-US" sz="3600" dirty="0" smtClean="0">
                <a:latin typeface="Symbol" panose="05050102010706020507" pitchFamily="18" charset="2"/>
              </a:rPr>
              <a:t> </a:t>
            </a:r>
            <a:r>
              <a:rPr lang="en-US" sz="3600" dirty="0">
                <a:latin typeface="Symbol" panose="05050102010706020507" pitchFamily="18" charset="2"/>
              </a:rPr>
              <a:t>+ </a:t>
            </a:r>
            <a:r>
              <a:rPr lang="en-US" sz="3600" dirty="0" smtClean="0">
                <a:solidFill>
                  <a:srgbClr val="0070C0"/>
                </a:solidFill>
                <a:latin typeface="Symbol" panose="05050102010706020507" pitchFamily="18" charset="2"/>
              </a:rPr>
              <a:t>b</a:t>
            </a:r>
            <a:r>
              <a:rPr lang="en-US" sz="3600" baseline="-25000" dirty="0" smtClean="0">
                <a:solidFill>
                  <a:srgbClr val="0070C0"/>
                </a:solidFill>
                <a:latin typeface="Symbol" panose="05050102010706020507" pitchFamily="18" charset="2"/>
              </a:rPr>
              <a:t>1</a:t>
            </a:r>
            <a:r>
              <a:rPr lang="en-US" sz="3600" dirty="0" smtClean="0"/>
              <a:t>Y</a:t>
            </a:r>
            <a:r>
              <a:rPr lang="en-US" sz="3600" baseline="-25000" dirty="0" smtClean="0"/>
              <a:t>t-1</a:t>
            </a:r>
            <a:r>
              <a:rPr lang="en-US" sz="3600" dirty="0" smtClean="0">
                <a:latin typeface="Symbol" panose="05050102010706020507" pitchFamily="18" charset="2"/>
              </a:rPr>
              <a:t>+</a:t>
            </a:r>
            <a:r>
              <a:rPr lang="en-US" sz="3600" dirty="0" smtClean="0"/>
              <a:t>e</a:t>
            </a:r>
            <a:r>
              <a:rPr lang="en-US" sz="3600" baseline="-25000" dirty="0" smtClean="0"/>
              <a:t>t</a:t>
            </a:r>
          </a:p>
          <a:p>
            <a:endParaRPr lang="en-US" sz="3600" baseline="-25000" dirty="0" smtClean="0"/>
          </a:p>
          <a:p>
            <a:r>
              <a:rPr lang="en-US" sz="3600" dirty="0" smtClean="0"/>
              <a:t>Linear model 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yes!</a:t>
            </a:r>
          </a:p>
          <a:p>
            <a:r>
              <a:rPr lang="en-US" sz="3600" dirty="0" smtClean="0"/>
              <a:t>e</a:t>
            </a:r>
            <a:r>
              <a:rPr lang="en-US" sz="3600" baseline="-25000" dirty="0" smtClean="0"/>
              <a:t>t</a:t>
            </a:r>
            <a:r>
              <a:rPr lang="en-US" sz="3600" dirty="0" smtClean="0"/>
              <a:t> ~ (0,</a:t>
            </a:r>
            <a:r>
              <a:rPr lang="en-US" sz="3600" dirty="0" smtClean="0">
                <a:latin typeface="Symbol" panose="05050102010706020507" pitchFamily="18" charset="2"/>
              </a:rPr>
              <a:t>s</a:t>
            </a:r>
            <a:r>
              <a:rPr lang="en-US" sz="3600" baseline="30000" dirty="0" smtClean="0"/>
              <a:t>2</a:t>
            </a:r>
            <a:r>
              <a:rPr lang="en-US" sz="3600" dirty="0" smtClean="0"/>
              <a:t>) independently – </a:t>
            </a:r>
            <a:r>
              <a:rPr lang="en-US" sz="3600" dirty="0" smtClean="0">
                <a:solidFill>
                  <a:srgbClr val="FF0000"/>
                </a:solidFill>
              </a:rPr>
              <a:t>yes!</a:t>
            </a:r>
          </a:p>
        </p:txBody>
      </p:sp>
      <p:sp>
        <p:nvSpPr>
          <p:cNvPr id="4" name="Smiley Face 3"/>
          <p:cNvSpPr/>
          <p:nvPr/>
        </p:nvSpPr>
        <p:spPr>
          <a:xfrm>
            <a:off x="7030388" y="4854109"/>
            <a:ext cx="457200" cy="432852"/>
          </a:xfrm>
          <a:prstGeom prst="smileyFace">
            <a:avLst>
              <a:gd name="adj" fmla="val -465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onfused-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77" y="381000"/>
            <a:ext cx="1484023" cy="91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4" name="Picture 2" descr="Image result for hamm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486400"/>
            <a:ext cx="180022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36785" y="4747370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Regressors</a:t>
            </a:r>
            <a:r>
              <a:rPr lang="en-US" sz="3600" dirty="0" smtClean="0"/>
              <a:t> fixed and known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395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ilbur Wright, age 42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1295400" cy="212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0523" y="3352800"/>
            <a:ext cx="10335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Wilbur</a:t>
            </a:r>
          </a:p>
          <a:p>
            <a:r>
              <a:rPr lang="en-US" sz="2400" dirty="0" smtClean="0"/>
              <a:t>Wright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819400" y="99060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“I confess that in 1901 </a:t>
            </a:r>
            <a:endParaRPr lang="en-US" sz="2400" dirty="0" smtClean="0"/>
          </a:p>
          <a:p>
            <a:r>
              <a:rPr lang="en-US" sz="2400" dirty="0" smtClean="0"/>
              <a:t>I </a:t>
            </a:r>
            <a:r>
              <a:rPr lang="en-US" sz="2400" dirty="0"/>
              <a:t>said to my brother </a:t>
            </a:r>
            <a:endParaRPr lang="en-US" sz="2400" dirty="0" smtClean="0"/>
          </a:p>
          <a:p>
            <a:r>
              <a:rPr lang="en-US" sz="2400" dirty="0" smtClean="0"/>
              <a:t>Orville </a:t>
            </a:r>
            <a:r>
              <a:rPr lang="en-US" sz="2400" dirty="0"/>
              <a:t>that man would </a:t>
            </a:r>
            <a:endParaRPr lang="en-US" sz="2400" dirty="0" smtClean="0"/>
          </a:p>
          <a:p>
            <a:r>
              <a:rPr lang="en-US" sz="2400" dirty="0" smtClean="0"/>
              <a:t>not </a:t>
            </a:r>
            <a:r>
              <a:rPr lang="en-US" sz="2400" dirty="0"/>
              <a:t>fly for fifty years</a:t>
            </a:r>
            <a:r>
              <a:rPr lang="en-US" sz="2400" dirty="0" smtClean="0"/>
              <a:t>.”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(first flight Dec. 1903)</a:t>
            </a:r>
            <a:endParaRPr lang="en-US" sz="2400" dirty="0"/>
          </a:p>
        </p:txBody>
      </p:sp>
      <p:pic>
        <p:nvPicPr>
          <p:cNvPr id="4100" name="Picture 4" descr="Don’t give up, don’t ever give up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68298"/>
            <a:ext cx="3662363" cy="20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1753" y="3245078"/>
            <a:ext cx="1587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Lesson 1: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14927" y="5943600"/>
            <a:ext cx="349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r>
              <a:rPr lang="en-US" dirty="0" smtClean="0"/>
              <a:t>im </a:t>
            </a:r>
            <a:r>
              <a:rPr lang="en-US" dirty="0" err="1" smtClean="0"/>
              <a:t>Valvano</a:t>
            </a:r>
            <a:r>
              <a:rPr lang="en-US" dirty="0" smtClean="0"/>
              <a:t> NCSU basketball coach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1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non 55-250 minimum focusing distance eye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38200" cy="8382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7650" y="609600"/>
            <a:ext cx="13067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Let’s</a:t>
            </a:r>
          </a:p>
          <a:p>
            <a:r>
              <a:rPr lang="en-US" sz="3200" dirty="0" smtClean="0"/>
              <a:t>Take </a:t>
            </a:r>
          </a:p>
          <a:p>
            <a:r>
              <a:rPr lang="en-US" sz="3200" dirty="0" smtClean="0"/>
              <a:t>A Look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394430"/>
            <a:ext cx="1219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Mean=0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2B72FF"/>
                </a:solidFill>
                <a:sym typeface="Wingdings" panose="05000000000000000000" pitchFamily="2" charset="2"/>
              </a:rPr>
              <a:t>Mean </a:t>
            </a:r>
          </a:p>
          <a:p>
            <a:r>
              <a:rPr lang="en-US" dirty="0" smtClean="0">
                <a:solidFill>
                  <a:srgbClr val="2B72FF"/>
                </a:solidFill>
                <a:sym typeface="Wingdings" panose="05000000000000000000" pitchFamily="2" charset="2"/>
              </a:rPr>
              <a:t>Estimated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Linear</a:t>
            </a:r>
          </a:p>
          <a:p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Trend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43800" y="762000"/>
            <a:ext cx="506870" cy="40011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f</a:t>
            </a:r>
            <a:r>
              <a:rPr lang="en-US" sz="2000" dirty="0" smtClean="0">
                <a:solidFill>
                  <a:srgbClr val="00B050"/>
                </a:solidFill>
              </a:rPr>
              <a:t>(t)</a:t>
            </a:r>
            <a:endParaRPr lang="en-US" sz="2000" dirty="0">
              <a:solidFill>
                <a:srgbClr val="00B050"/>
              </a:solidFill>
            </a:endParaRPr>
          </a:p>
        </p:txBody>
      </p:sp>
      <p:pic>
        <p:nvPicPr>
          <p:cNvPr id="38915" name="Picture 3" descr="C:\Users\dickey\AppData\Local\Temp\SAS Temporary Files\_TD3852_DICKEY-E6430_\SGPanel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81" y="380574"/>
            <a:ext cx="4572638" cy="60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27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anon 55-250 minimum focusing distance eyebal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2200"/>
            <a:ext cx="838200" cy="8382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7650" y="609600"/>
            <a:ext cx="13067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Let’s</a:t>
            </a:r>
          </a:p>
          <a:p>
            <a:r>
              <a:rPr lang="en-US" sz="3200" dirty="0" smtClean="0"/>
              <a:t>Take </a:t>
            </a:r>
          </a:p>
          <a:p>
            <a:r>
              <a:rPr lang="en-US" sz="3200" dirty="0" smtClean="0"/>
              <a:t>A Look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394430"/>
            <a:ext cx="1143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Quadratic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2B72FF"/>
                </a:solidFill>
                <a:sym typeface="Wingdings" panose="05000000000000000000" pitchFamily="2" charset="2"/>
              </a:rPr>
              <a:t>Cubic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olidFill>
                  <a:srgbClr val="00B050"/>
                </a:solidFill>
                <a:sym typeface="Wingdings" panose="05000000000000000000" pitchFamily="2" charset="2"/>
              </a:rPr>
              <a:t>Quartic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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43800" y="762000"/>
            <a:ext cx="506870" cy="400110"/>
          </a:xfrm>
          <a:prstGeom prst="rect">
            <a:avLst/>
          </a:prstGeom>
          <a:ln w="5715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f(t)</a:t>
            </a:r>
          </a:p>
        </p:txBody>
      </p:sp>
      <p:pic>
        <p:nvPicPr>
          <p:cNvPr id="37891" name="Picture 3" descr="C:\Users\dickey\AppData\Local\Temp\SAS Temporary Files\_TD3852_DICKEY-E6430_\SGPanel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81" y="380574"/>
            <a:ext cx="4572638" cy="60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2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7938"/>
            <a:ext cx="6858000" cy="51435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4572000" y="1714500"/>
            <a:ext cx="114090" cy="4000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257803" y="1732085"/>
            <a:ext cx="105505" cy="146831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172200" y="1714500"/>
            <a:ext cx="14440" cy="800100"/>
          </a:xfrm>
          <a:prstGeom prst="straightConnector1">
            <a:avLst/>
          </a:prstGeom>
          <a:ln w="15875">
            <a:solidFill>
              <a:srgbClr val="2B7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477214" y="1752600"/>
            <a:ext cx="228386" cy="685800"/>
          </a:xfrm>
          <a:prstGeom prst="straightConnector1">
            <a:avLst/>
          </a:prstGeom>
          <a:ln w="158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88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58685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94454" y="621268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5" name="AutoShape 2" descr="Image result for NCSU Basketball clipart"/>
          <p:cNvSpPr>
            <a:spLocks noChangeAspect="1" noChangeArrowheads="1"/>
          </p:cNvSpPr>
          <p:nvPr/>
        </p:nvSpPr>
        <p:spPr bwMode="auto">
          <a:xfrm>
            <a:off x="1965704" y="-152401"/>
            <a:ext cx="2199896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52" y="191815"/>
            <a:ext cx="1202852" cy="1102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27" y="169207"/>
            <a:ext cx="801746" cy="1111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14024"/>
            <a:ext cx="7244953" cy="54337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42913" y="427978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1912-13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33673" y="427978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11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63" y="990600"/>
            <a:ext cx="84962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u="sng" dirty="0"/>
          </a:p>
          <a:p>
            <a:r>
              <a:rPr lang="en-US" dirty="0">
                <a:latin typeface="SAS Monospace" panose="020B0609020202020204" pitchFamily="49" charset="0"/>
              </a:rPr>
              <a:t>                </a:t>
            </a:r>
            <a:r>
              <a:rPr lang="en-US" dirty="0" smtClean="0">
                <a:latin typeface="SAS Monospace" panose="020B0609020202020204" pitchFamily="49" charset="0"/>
              </a:rPr>
              <a:t>     </a:t>
            </a:r>
            <a:r>
              <a:rPr lang="en-US" u="sng" dirty="0" smtClean="0">
                <a:latin typeface="SAS Monospace" panose="020B0609020202020204" pitchFamily="49" charset="0"/>
              </a:rPr>
              <a:t>COIN TOSS</a:t>
            </a:r>
            <a:endParaRPr lang="en-US" u="sng" dirty="0">
              <a:latin typeface="SAS Monospace" panose="020B0609020202020204" pitchFamily="49" charset="0"/>
            </a:endParaRP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  </a:t>
            </a:r>
            <a:r>
              <a:rPr lang="en-US" dirty="0" smtClean="0">
                <a:latin typeface="SAS Monospace" panose="020B0609020202020204" pitchFamily="49" charset="0"/>
              </a:rPr>
              <a:t>            Parameter    </a:t>
            </a:r>
            <a:r>
              <a:rPr lang="en-US" dirty="0">
                <a:latin typeface="SAS Monospace" panose="020B0609020202020204" pitchFamily="49" charset="0"/>
              </a:rPr>
              <a:t>Standard</a:t>
            </a:r>
          </a:p>
          <a:p>
            <a:r>
              <a:rPr lang="en-US" dirty="0">
                <a:latin typeface="SAS Monospace" panose="020B0609020202020204" pitchFamily="49" charset="0"/>
              </a:rPr>
              <a:t>  </a:t>
            </a:r>
            <a:r>
              <a:rPr lang="en-US" dirty="0" smtClean="0">
                <a:latin typeface="SAS Monospace" panose="020B0609020202020204" pitchFamily="49" charset="0"/>
              </a:rPr>
              <a:t>Variable  DF   </a:t>
            </a:r>
            <a:r>
              <a:rPr lang="en-US" dirty="0">
                <a:latin typeface="SAS Monospace" panose="020B0609020202020204" pitchFamily="49" charset="0"/>
              </a:rPr>
              <a:t>Estimate  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Error  </a:t>
            </a:r>
            <a:r>
              <a:rPr lang="en-US" dirty="0" smtClean="0">
                <a:latin typeface="SAS Monospace" panose="020B0609020202020204" pitchFamily="49" charset="0"/>
              </a:rPr>
              <a:t>t </a:t>
            </a:r>
            <a:r>
              <a:rPr lang="en-US" dirty="0">
                <a:latin typeface="SAS Monospace" panose="020B0609020202020204" pitchFamily="49" charset="0"/>
              </a:rPr>
              <a:t>Value  </a:t>
            </a:r>
            <a:r>
              <a:rPr lang="en-US" dirty="0" err="1" smtClean="0">
                <a:latin typeface="SAS Monospace" panose="020B0609020202020204" pitchFamily="49" charset="0"/>
              </a:rPr>
              <a:t>Pr</a:t>
            </a:r>
            <a:r>
              <a:rPr lang="en-US" dirty="0" smtClean="0">
                <a:latin typeface="SAS Monospace" panose="020B0609020202020204" pitchFamily="49" charset="0"/>
              </a:rPr>
              <a:t>&gt;|</a:t>
            </a:r>
            <a:r>
              <a:rPr lang="en-US" dirty="0">
                <a:latin typeface="SAS Monospace" panose="020B0609020202020204" pitchFamily="49" charset="0"/>
              </a:rPr>
              <a:t>t</a:t>
            </a:r>
            <a:r>
              <a:rPr lang="en-US" dirty="0" smtClean="0">
                <a:latin typeface="SAS Monospace" panose="020B0609020202020204" pitchFamily="49" charset="0"/>
              </a:rPr>
              <a:t>|</a:t>
            </a:r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>
                <a:latin typeface="SAS Monospace" panose="020B0609020202020204" pitchFamily="49" charset="0"/>
              </a:rPr>
              <a:t>  </a:t>
            </a:r>
            <a:r>
              <a:rPr lang="en-US" dirty="0" smtClean="0">
                <a:latin typeface="SAS Monospace" panose="020B0609020202020204" pitchFamily="49" charset="0"/>
              </a:rPr>
              <a:t>Intercept  1    0.32618     </a:t>
            </a:r>
            <a:r>
              <a:rPr lang="en-US" dirty="0">
                <a:latin typeface="SAS Monospace" panose="020B0609020202020204" pitchFamily="49" charset="0"/>
              </a:rPr>
              <a:t>0.11908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2.74  </a:t>
            </a:r>
            <a:r>
              <a:rPr lang="en-US" dirty="0" smtClean="0">
                <a:latin typeface="SAS Monospace" panose="020B0609020202020204" pitchFamily="49" charset="0"/>
              </a:rPr>
              <a:t>0.0064</a:t>
            </a:r>
            <a:endParaRPr lang="en-US" dirty="0">
              <a:latin typeface="SAS Monospace" panose="020B0609020202020204" pitchFamily="49" charset="0"/>
            </a:endParaRPr>
          </a:p>
          <a:p>
            <a:r>
              <a:rPr lang="nn-NO" dirty="0">
                <a:latin typeface="SAS Monospace" panose="020B0609020202020204" pitchFamily="49" charset="0"/>
              </a:rPr>
              <a:t>  </a:t>
            </a:r>
            <a:r>
              <a:rPr lang="nn-NO" dirty="0" smtClean="0">
                <a:latin typeface="SAS Monospace" panose="020B0609020202020204" pitchFamily="49" charset="0"/>
              </a:rPr>
              <a:t>Lsum       1   -</a:t>
            </a:r>
            <a:r>
              <a:rPr lang="nn-NO" dirty="0">
                <a:latin typeface="SAS Monospace" panose="020B0609020202020204" pitchFamily="49" charset="0"/>
              </a:rPr>
              <a:t>0.02219    </a:t>
            </a:r>
            <a:r>
              <a:rPr lang="nn-NO" dirty="0" smtClean="0">
                <a:latin typeface="SAS Monospace" panose="020B0609020202020204" pitchFamily="49" charset="0"/>
              </a:rPr>
              <a:t> </a:t>
            </a:r>
            <a:r>
              <a:rPr lang="nn-NO" dirty="0">
                <a:latin typeface="SAS Monospace" panose="020B0609020202020204" pitchFamily="49" charset="0"/>
              </a:rPr>
              <a:t>0.00839    </a:t>
            </a:r>
            <a:r>
              <a:rPr lang="nn-NO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-</a:t>
            </a:r>
            <a:r>
              <a:rPr lang="nn-NO" b="1" dirty="0">
                <a:solidFill>
                  <a:srgbClr val="FF0000"/>
                </a:solidFill>
                <a:latin typeface="SAS Monospace" panose="020B0609020202020204" pitchFamily="49" charset="0"/>
              </a:rPr>
              <a:t>2.64  </a:t>
            </a:r>
            <a:r>
              <a:rPr lang="nn-NO" strike="dblStrike" dirty="0" smtClean="0">
                <a:latin typeface="SAS Monospace" panose="020B0609020202020204" pitchFamily="49" charset="0"/>
              </a:rPr>
              <a:t>0.0084</a:t>
            </a:r>
            <a:r>
              <a:rPr lang="nn-NO" dirty="0" smtClean="0">
                <a:latin typeface="SAS Monospace" panose="020B0609020202020204" pitchFamily="49" charset="0"/>
              </a:rPr>
              <a:t> </a:t>
            </a:r>
            <a:r>
              <a:rPr lang="nn-NO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??</a:t>
            </a:r>
          </a:p>
          <a:p>
            <a:endParaRPr lang="nn-NO" b="1" dirty="0" smtClean="0">
              <a:solidFill>
                <a:srgbClr val="7030A0"/>
              </a:solidFill>
              <a:latin typeface="SAS Monospace" panose="020B0609020202020204" pitchFamily="49" charset="0"/>
            </a:endParaRPr>
          </a:p>
          <a:p>
            <a:r>
              <a:rPr lang="nn-NO" b="1" dirty="0" smtClean="0">
                <a:solidFill>
                  <a:srgbClr val="7030A0"/>
                </a:solidFill>
                <a:latin typeface="SAS Monospace" panose="020B0609020202020204" pitchFamily="49" charset="0"/>
              </a:rPr>
              <a:t>=============================================================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418" y="3962400"/>
            <a:ext cx="7848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                                      </a:t>
            </a:r>
            <a:r>
              <a:rPr lang="en-US" sz="2000" u="sng" dirty="0" smtClean="0"/>
              <a:t>5% Critical values </a:t>
            </a:r>
          </a:p>
          <a:p>
            <a:r>
              <a:rPr lang="en-US" sz="2000" dirty="0" smtClean="0"/>
              <a:t>     Quartic          Cubic          Quadratic        Linear          </a:t>
            </a:r>
            <a:r>
              <a:rPr lang="en-US" sz="2000" dirty="0" smtClean="0">
                <a:solidFill>
                  <a:srgbClr val="00B050"/>
                </a:solidFill>
              </a:rPr>
              <a:t>Mean</a:t>
            </a:r>
            <a:r>
              <a:rPr lang="en-US" sz="2000" dirty="0" smtClean="0"/>
              <a:t>            0  </a:t>
            </a:r>
          </a:p>
          <a:p>
            <a:r>
              <a:rPr lang="en-US" sz="2000" dirty="0" smtClean="0"/>
              <a:t>       -4.53             -4.21                -3.84           -3.41            </a:t>
            </a:r>
            <a:r>
              <a:rPr lang="en-US" sz="2000" dirty="0" smtClean="0">
                <a:solidFill>
                  <a:srgbClr val="00B050"/>
                </a:solidFill>
              </a:rPr>
              <a:t>-2.86</a:t>
            </a:r>
            <a:r>
              <a:rPr lang="en-US" sz="2000" dirty="0" smtClean="0"/>
              <a:t>          -1.95</a:t>
            </a:r>
          </a:p>
          <a:p>
            <a:r>
              <a:rPr lang="en-US" sz="2000" dirty="0" smtClean="0"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                                                                            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|</a:t>
            </a:r>
            <a:r>
              <a:rPr lang="en-US" sz="2000" dirty="0" smtClean="0"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-2.64=</a:t>
            </a:r>
            <a:r>
              <a:rPr lang="en-US" sz="2400" dirty="0" smtClean="0">
                <a:solidFill>
                  <a:srgbClr val="FF0000"/>
                </a:solidFill>
                <a:latin typeface="Symbol" panose="05050102010706020507" pitchFamily="18" charset="2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t</a:t>
            </a:r>
            <a:r>
              <a:rPr lang="en-US" sz="1400" dirty="0" smtClean="0">
                <a:solidFill>
                  <a:srgbClr val="FF0000"/>
                </a:solidFill>
                <a:latin typeface="Symbol" panose="05050102010706020507" pitchFamily="18" charset="2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m</a:t>
            </a:r>
          </a:p>
          <a:p>
            <a:r>
              <a:rPr lang="en-US" sz="2000" dirty="0">
                <a:solidFill>
                  <a:srgbClr val="FF000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                                         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reject unit roots   | </a:t>
            </a:r>
            <a:r>
              <a:rPr lang="en-US" sz="2000" i="1" u="sng" dirty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d</a:t>
            </a:r>
            <a:r>
              <a:rPr lang="en-US" sz="2000" i="1" u="sng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on’t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reject </a:t>
            </a:r>
          </a:p>
          <a:p>
            <a:r>
              <a:rPr lang="en-US" sz="2000" dirty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                                                                          | </a:t>
            </a:r>
          </a:p>
          <a:p>
            <a:r>
              <a:rPr lang="en-US" sz="2000" dirty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                                                                          | True </a:t>
            </a:r>
            <a:r>
              <a:rPr lang="en-US" sz="2000" dirty="0" err="1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Pr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{t&lt;-2.64} </a:t>
            </a:r>
          </a:p>
          <a:p>
            <a:r>
              <a:rPr lang="en-US" sz="2000" dirty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                                                                          | </a:t>
            </a:r>
            <a:r>
              <a:rPr lang="en-US" sz="2000" u="sng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exceeds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  <a:sym typeface="Wingdings" panose="05000000000000000000" pitchFamily="2" charset="2"/>
              </a:rPr>
              <a:t> 0.05</a:t>
            </a:r>
            <a:r>
              <a:rPr lang="en-US" sz="2000" dirty="0" smtClean="0">
                <a:solidFill>
                  <a:srgbClr val="00B050"/>
                </a:solidFill>
                <a:latin typeface="Monotype Sans WT TC" panose="020B0502000000000001" pitchFamily="34" charset="-128"/>
                <a:ea typeface="Monotype Sans WT TC" panose="020B0502000000000001" pitchFamily="34" charset="-128"/>
                <a:cs typeface="Monotype Sans WT TC" panose="020B0502000000000001" pitchFamily="34" charset="-128"/>
              </a:rPr>
              <a:t> </a:t>
            </a:r>
            <a:endParaRPr lang="en-US" sz="2000" dirty="0">
              <a:solidFill>
                <a:srgbClr val="00B050"/>
              </a:solidFill>
              <a:latin typeface="Monotype Sans WT TC" panose="020B0502000000000001" pitchFamily="34" charset="-128"/>
              <a:ea typeface="Monotype Sans WT TC" panose="020B0502000000000001" pitchFamily="34" charset="-128"/>
              <a:cs typeface="Monotype Sans WT TC" panose="020B0502000000000001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37856" y="191570"/>
            <a:ext cx="443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Lesson 2: Check your assumptions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1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2103" y="667133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Commercial Products include SAS</a:t>
            </a:r>
            <a:r>
              <a:rPr lang="en-US" sz="2400" cap="small" baseline="30000" dirty="0" smtClean="0"/>
              <a:t>TM</a:t>
            </a:r>
            <a:r>
              <a:rPr lang="en-US" sz="2400" dirty="0" smtClean="0"/>
              <a:t> and others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3200400"/>
            <a:ext cx="7772400" cy="23083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SAS Monospace" panose="020B0609020202020204" pitchFamily="49" charset="0"/>
              </a:rPr>
              <a:t>              </a:t>
            </a:r>
            <a:r>
              <a:rPr lang="en-US" dirty="0" smtClean="0">
                <a:latin typeface="SAS Monospace" panose="020B0609020202020204" pitchFamily="49" charset="0"/>
              </a:rPr>
              <a:t>Dickey-Fuller </a:t>
            </a:r>
            <a:r>
              <a:rPr lang="en-US" dirty="0">
                <a:latin typeface="SAS Monospace" panose="020B0609020202020204" pitchFamily="49" charset="0"/>
              </a:rPr>
              <a:t>Unit Root Tests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 smtClean="0">
                <a:latin typeface="SAS Monospace" panose="020B0609020202020204" pitchFamily="49" charset="0"/>
              </a:rPr>
              <a:t>Type       Lags      Rho   </a:t>
            </a:r>
            <a:r>
              <a:rPr lang="en-US" dirty="0" err="1" smtClean="0">
                <a:latin typeface="SAS Monospace" panose="020B0609020202020204" pitchFamily="49" charset="0"/>
              </a:rPr>
              <a:t>Pr</a:t>
            </a:r>
            <a:r>
              <a:rPr lang="en-US" dirty="0" smtClean="0">
                <a:latin typeface="SAS Monospace" panose="020B0609020202020204" pitchFamily="49" charset="0"/>
              </a:rPr>
              <a:t>&lt;Rho      </a:t>
            </a:r>
            <a:r>
              <a:rPr lang="en-US" dirty="0">
                <a:latin typeface="SAS Monospace" panose="020B0609020202020204" pitchFamily="49" charset="0"/>
              </a:rPr>
              <a:t>Tau  </a:t>
            </a:r>
            <a:r>
              <a:rPr lang="en-US" dirty="0" err="1" smtClean="0">
                <a:latin typeface="SAS Monospace" panose="020B0609020202020204" pitchFamily="49" charset="0"/>
              </a:rPr>
              <a:t>Pr</a:t>
            </a:r>
            <a:r>
              <a:rPr lang="en-US" dirty="0" smtClean="0">
                <a:latin typeface="SAS Monospace" panose="020B0609020202020204" pitchFamily="49" charset="0"/>
              </a:rPr>
              <a:t>&lt;Tau</a:t>
            </a:r>
            <a:endParaRPr lang="en-US" dirty="0">
              <a:latin typeface="SAS Monospace" panose="020B0609020202020204" pitchFamily="49" charset="0"/>
            </a:endParaRP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dirty="0" smtClean="0">
                <a:latin typeface="SAS Monospace" panose="020B0609020202020204" pitchFamily="49" charset="0"/>
              </a:rPr>
              <a:t>Zero </a:t>
            </a:r>
            <a:r>
              <a:rPr lang="en-US" dirty="0">
                <a:latin typeface="SAS Monospace" panose="020B0609020202020204" pitchFamily="49" charset="0"/>
              </a:rPr>
              <a:t>Mean     </a:t>
            </a:r>
            <a:r>
              <a:rPr lang="en-US" dirty="0" smtClean="0">
                <a:latin typeface="SAS Monospace" panose="020B0609020202020204" pitchFamily="49" charset="0"/>
              </a:rPr>
              <a:t>0   -</a:t>
            </a:r>
            <a:r>
              <a:rPr lang="en-US" dirty="0">
                <a:latin typeface="SAS Monospace" panose="020B0609020202020204" pitchFamily="49" charset="0"/>
              </a:rPr>
              <a:t>0.4367 </a:t>
            </a:r>
            <a:r>
              <a:rPr lang="en-US" dirty="0" smtClean="0">
                <a:latin typeface="SAS Monospace" panose="020B0609020202020204" pitchFamily="49" charset="0"/>
              </a:rPr>
              <a:t> 0.5838    -</a:t>
            </a:r>
            <a:r>
              <a:rPr lang="en-US" dirty="0">
                <a:latin typeface="SAS Monospace" panose="020B0609020202020204" pitchFamily="49" charset="0"/>
              </a:rPr>
              <a:t>0.28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0.5861</a:t>
            </a:r>
          </a:p>
          <a:p>
            <a:r>
              <a:rPr lang="en-US" dirty="0" smtClean="0">
                <a:latin typeface="SAS Monospace" panose="020B0609020202020204" pitchFamily="49" charset="0"/>
              </a:rPr>
              <a:t>Single </a:t>
            </a:r>
            <a:r>
              <a:rPr lang="en-US" dirty="0">
                <a:latin typeface="SAS Monospace" panose="020B0609020202020204" pitchFamily="49" charset="0"/>
              </a:rPr>
              <a:t>Mean   </a:t>
            </a:r>
            <a:r>
              <a:rPr lang="en-US" dirty="0" smtClean="0">
                <a:latin typeface="SAS Monospace" panose="020B0609020202020204" pitchFamily="49" charset="0"/>
              </a:rPr>
              <a:t>0  -</a:t>
            </a:r>
            <a:r>
              <a:rPr lang="en-US" dirty="0">
                <a:latin typeface="SAS Monospace" panose="020B0609020202020204" pitchFamily="49" charset="0"/>
              </a:rPr>
              <a:t>11.0708 </a:t>
            </a:r>
            <a:r>
              <a:rPr lang="en-US" dirty="0" smtClean="0">
                <a:latin typeface="SAS Monospace" panose="020B0609020202020204" pitchFamily="49" charset="0"/>
              </a:rPr>
              <a:t> 0.1030    </a:t>
            </a:r>
            <a:r>
              <a:rPr lang="en-US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-</a:t>
            </a:r>
            <a:r>
              <a:rPr lang="en-US" b="1" dirty="0">
                <a:solidFill>
                  <a:srgbClr val="FF0000"/>
                </a:solidFill>
                <a:latin typeface="SAS Monospace" panose="020B0609020202020204" pitchFamily="49" charset="0"/>
              </a:rPr>
              <a:t>2.64</a:t>
            </a:r>
            <a:r>
              <a:rPr lang="en-US" dirty="0">
                <a:latin typeface="SAS Monospace" panose="020B0609020202020204" pitchFamily="49" charset="0"/>
              </a:rPr>
              <a:t>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0.0852</a:t>
            </a:r>
            <a:r>
              <a:rPr lang="en-US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!!</a:t>
            </a:r>
            <a:endParaRPr lang="en-US" b="1" dirty="0">
              <a:solidFill>
                <a:srgbClr val="FF0000"/>
              </a:solidFill>
              <a:latin typeface="SAS Monospace" panose="020B0609020202020204" pitchFamily="49" charset="0"/>
            </a:endParaRPr>
          </a:p>
          <a:p>
            <a:r>
              <a:rPr lang="en-US" dirty="0" smtClean="0">
                <a:latin typeface="SAS Monospace" panose="020B0609020202020204" pitchFamily="49" charset="0"/>
              </a:rPr>
              <a:t>Trend         0  -</a:t>
            </a:r>
            <a:r>
              <a:rPr lang="en-US" dirty="0">
                <a:latin typeface="SAS Monospace" panose="020B0609020202020204" pitchFamily="49" charset="0"/>
              </a:rPr>
              <a:t>11.8969 </a:t>
            </a:r>
            <a:r>
              <a:rPr lang="en-US" dirty="0" smtClean="0">
                <a:latin typeface="SAS Monospace" panose="020B0609020202020204" pitchFamily="49" charset="0"/>
              </a:rPr>
              <a:t> 0.3173    -</a:t>
            </a:r>
            <a:r>
              <a:rPr lang="en-US" dirty="0">
                <a:latin typeface="SAS Monospace" panose="020B0609020202020204" pitchFamily="49" charset="0"/>
              </a:rPr>
              <a:t>2.80  </a:t>
            </a:r>
            <a:r>
              <a:rPr lang="en-US" dirty="0" smtClean="0">
                <a:latin typeface="SAS Monospace" panose="020B0609020202020204" pitchFamily="49" charset="0"/>
              </a:rPr>
              <a:t>0.1996</a:t>
            </a:r>
            <a:endParaRPr lang="en-US" dirty="0">
              <a:latin typeface="SAS Monospace" panose="020B0609020202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1905000"/>
            <a:ext cx="6400800" cy="830997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PROC</a:t>
            </a:r>
            <a:r>
              <a:rPr lang="en-US" sz="2400" dirty="0"/>
              <a:t> </a:t>
            </a:r>
            <a:r>
              <a:rPr lang="en-US" sz="2400" b="1" dirty="0"/>
              <a:t>ARIMA</a:t>
            </a:r>
            <a:r>
              <a:rPr lang="en-US" sz="2400" dirty="0"/>
              <a:t> Data=</a:t>
            </a:r>
            <a:r>
              <a:rPr lang="en-US" sz="2400" dirty="0" err="1">
                <a:solidFill>
                  <a:srgbClr val="FF0000"/>
                </a:solidFill>
              </a:rPr>
              <a:t>cointoss</a:t>
            </a:r>
            <a:r>
              <a:rPr lang="en-US" sz="2400" dirty="0"/>
              <a:t>;  </a:t>
            </a:r>
          </a:p>
          <a:p>
            <a:r>
              <a:rPr lang="en-US" sz="2400" dirty="0"/>
              <a:t>Identify </a:t>
            </a:r>
            <a:r>
              <a:rPr lang="en-US" sz="2400" dirty="0" err="1"/>
              <a:t>var</a:t>
            </a:r>
            <a:r>
              <a:rPr lang="en-US" sz="2400" dirty="0"/>
              <a:t>=sum stationarity=(Dickey=(</a:t>
            </a:r>
            <a:r>
              <a:rPr lang="en-US" sz="2400" b="1" dirty="0"/>
              <a:t>0</a:t>
            </a:r>
            <a:r>
              <a:rPr lang="en-US" sz="2400" dirty="0" smtClean="0"/>
              <a:t>));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6318052"/>
            <a:ext cx="448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aseline="30000" dirty="0" smtClean="0"/>
              <a:t>TM</a:t>
            </a:r>
            <a:r>
              <a:rPr lang="en-US" sz="1400" dirty="0" smtClean="0"/>
              <a:t> SAS  is the registered trademark of SAS Institute Cary NC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71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h, No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" y="838816"/>
            <a:ext cx="2252664" cy="149708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0" y="381000"/>
            <a:ext cx="43336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  Mathematical </a:t>
            </a:r>
            <a:r>
              <a:rPr lang="en-US" sz="3200" dirty="0"/>
              <a:t>Results: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   Regress </a:t>
            </a:r>
            <a:r>
              <a:rPr lang="en-US" sz="3200" dirty="0" err="1"/>
              <a:t>Y</a:t>
            </a:r>
            <a:r>
              <a:rPr lang="en-US" sz="3200" baseline="-25000" dirty="0" err="1"/>
              <a:t>t</a:t>
            </a:r>
            <a:r>
              <a:rPr lang="en-US" sz="3200" dirty="0"/>
              <a:t> </a:t>
            </a:r>
            <a:r>
              <a:rPr lang="en-US" sz="3200" dirty="0">
                <a:latin typeface="Symbol" panose="05050102010706020507" pitchFamily="18" charset="2"/>
              </a:rPr>
              <a:t>-</a:t>
            </a:r>
            <a:r>
              <a:rPr lang="en-US" sz="3200" dirty="0"/>
              <a:t> Y</a:t>
            </a:r>
            <a:r>
              <a:rPr lang="en-US" sz="3200" baseline="-25000" dirty="0"/>
              <a:t>t-1</a:t>
            </a:r>
            <a:r>
              <a:rPr lang="en-US" sz="3200" dirty="0"/>
              <a:t> on </a:t>
            </a:r>
            <a:r>
              <a:rPr lang="en-US" sz="3200" dirty="0" smtClean="0"/>
              <a:t>Y</a:t>
            </a:r>
            <a:r>
              <a:rPr lang="en-US" sz="3200" baseline="-25000" dirty="0" smtClean="0"/>
              <a:t>t-1</a:t>
            </a:r>
            <a:endParaRPr lang="en-US" sz="3200" dirty="0" smtClean="0"/>
          </a:p>
          <a:p>
            <a:r>
              <a:rPr lang="en-US" sz="3200" dirty="0" smtClean="0"/>
              <a:t>     where   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t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1</a:t>
            </a:r>
            <a:r>
              <a:rPr lang="en-US" sz="3200" dirty="0"/>
              <a:t>Y</a:t>
            </a:r>
            <a:r>
              <a:rPr lang="en-US" sz="3200" baseline="-25000" dirty="0"/>
              <a:t>t-1</a:t>
            </a:r>
            <a:r>
              <a:rPr lang="en-US" sz="3200" dirty="0"/>
              <a:t> + </a:t>
            </a:r>
            <a:r>
              <a:rPr lang="en-US" sz="3200" dirty="0" smtClean="0"/>
              <a:t>e</a:t>
            </a:r>
            <a:r>
              <a:rPr lang="en-US" sz="3200" baseline="-25000" dirty="0" smtClean="0"/>
              <a:t>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5791200"/>
            <a:ext cx="4667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WARNING:</a:t>
            </a:r>
            <a:endParaRPr lang="en-US" sz="1400" dirty="0" smtClean="0"/>
          </a:p>
          <a:p>
            <a:r>
              <a:rPr lang="en-US" sz="1400" dirty="0" smtClean="0"/>
              <a:t>Algebra like this has been known to cause headache, nausea, </a:t>
            </a:r>
          </a:p>
          <a:p>
            <a:r>
              <a:rPr lang="en-US" sz="1400" dirty="0" smtClean="0"/>
              <a:t>and lack of sleep</a:t>
            </a:r>
            <a:r>
              <a:rPr lang="en-US" dirty="0" smtClean="0"/>
              <a:t>, </a:t>
            </a:r>
            <a:r>
              <a:rPr lang="en-US" sz="1400" dirty="0" smtClean="0"/>
              <a:t>especially in MSA students.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265619"/>
              </p:ext>
            </p:extLst>
          </p:nvPr>
        </p:nvGraphicFramePr>
        <p:xfrm>
          <a:off x="1214438" y="2600325"/>
          <a:ext cx="6116637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3" name="Equation" r:id="rId4" imgW="3657600" imgH="761760" progId="Equation.3">
                  <p:embed/>
                </p:oleObj>
              </mc:Choice>
              <mc:Fallback>
                <p:oleObj name="Equation" r:id="rId4" imgW="3657600" imgH="7617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4438" y="2600325"/>
                        <a:ext cx="6116637" cy="1274763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41106" y="4419600"/>
            <a:ext cx="343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B(t):  Brownian Motion on [0,1]</a:t>
            </a:r>
          </a:p>
          <a:p>
            <a:r>
              <a:rPr lang="en-US" sz="2000" dirty="0" err="1" smtClean="0"/>
              <a:t>Z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~ N(0,1),  independently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709510"/>
              </p:ext>
            </p:extLst>
          </p:nvPr>
        </p:nvGraphicFramePr>
        <p:xfrm>
          <a:off x="1364456" y="4327386"/>
          <a:ext cx="14668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4" name="Equation" r:id="rId6" imgW="838080" imgH="457200" progId="Equation.3">
                  <p:embed/>
                </p:oleObj>
              </mc:Choice>
              <mc:Fallback>
                <p:oleObj name="Equation" r:id="rId6" imgW="83808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4456" y="4327386"/>
                        <a:ext cx="14668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00" name="Picture 32" descr="800) 952-145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4" y="5964098"/>
            <a:ext cx="740416" cy="6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295401"/>
            <a:ext cx="3505200" cy="137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Interesting  formula!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Got more?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828800"/>
            <a:ext cx="33337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Oh, No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62" y="1921795"/>
            <a:ext cx="2252664" cy="149708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801314"/>
              </p:ext>
            </p:extLst>
          </p:nvPr>
        </p:nvGraphicFramePr>
        <p:xfrm>
          <a:off x="935038" y="3962400"/>
          <a:ext cx="6850062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Equation" r:id="rId4" imgW="3162240" imgH="622080" progId="Equation.3">
                  <p:embed/>
                </p:oleObj>
              </mc:Choice>
              <mc:Fallback>
                <p:oleObj name="Equation" r:id="rId4" imgW="316224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5038" y="3962400"/>
                        <a:ext cx="6850062" cy="1346200"/>
                      </a:xfrm>
                      <a:prstGeom prst="rect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69322" y="611474"/>
            <a:ext cx="6533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Part 2, the </a:t>
            </a:r>
            <a:r>
              <a:rPr lang="en-US" sz="3200" dirty="0" err="1" smtClean="0"/>
              <a:t>studentized</a:t>
            </a:r>
            <a:r>
              <a:rPr lang="en-US" sz="3200" dirty="0" smtClean="0"/>
              <a:t> test statistic (</a:t>
            </a:r>
            <a:r>
              <a:rPr lang="en-US" sz="3200" dirty="0" smtClean="0">
                <a:latin typeface="Symbol" panose="05050102010706020507" pitchFamily="18" charset="2"/>
              </a:rPr>
              <a:t>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916352" y="1859340"/>
            <a:ext cx="46879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 </a:t>
            </a:r>
            <a:r>
              <a:rPr lang="en-US" sz="3200" dirty="0"/>
              <a:t> </a:t>
            </a:r>
            <a:r>
              <a:rPr lang="en-US" sz="3200" dirty="0" smtClean="0"/>
              <a:t>     Regress </a:t>
            </a:r>
            <a:r>
              <a:rPr lang="en-US" sz="3200" dirty="0" err="1"/>
              <a:t>Y</a:t>
            </a:r>
            <a:r>
              <a:rPr lang="en-US" sz="3200" baseline="-25000" dirty="0" err="1"/>
              <a:t>t</a:t>
            </a:r>
            <a:r>
              <a:rPr lang="en-US" sz="3200" dirty="0"/>
              <a:t> </a:t>
            </a:r>
            <a:r>
              <a:rPr lang="en-US" sz="3200" dirty="0">
                <a:latin typeface="Symbol" panose="05050102010706020507" pitchFamily="18" charset="2"/>
              </a:rPr>
              <a:t>-</a:t>
            </a:r>
            <a:r>
              <a:rPr lang="en-US" sz="3200" dirty="0"/>
              <a:t> Y</a:t>
            </a:r>
            <a:r>
              <a:rPr lang="en-US" sz="3200" baseline="-25000" dirty="0"/>
              <a:t>t-1</a:t>
            </a:r>
            <a:r>
              <a:rPr lang="en-US" sz="3200" dirty="0"/>
              <a:t> on </a:t>
            </a:r>
            <a:r>
              <a:rPr lang="en-US" sz="3200" dirty="0" smtClean="0"/>
              <a:t>Y</a:t>
            </a:r>
            <a:r>
              <a:rPr lang="en-US" sz="3200" baseline="-25000" dirty="0" smtClean="0"/>
              <a:t>t-1</a:t>
            </a:r>
            <a:endParaRPr lang="en-US" sz="3200" dirty="0" smtClean="0"/>
          </a:p>
          <a:p>
            <a:r>
              <a:rPr lang="en-US" sz="3200" dirty="0" smtClean="0"/>
              <a:t>              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t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1</a:t>
            </a:r>
            <a:r>
              <a:rPr lang="en-US" sz="3200" dirty="0"/>
              <a:t>Y</a:t>
            </a:r>
            <a:r>
              <a:rPr lang="en-US" sz="3200" baseline="-25000" dirty="0"/>
              <a:t>t-1</a:t>
            </a:r>
            <a:r>
              <a:rPr lang="en-US" sz="3200" dirty="0"/>
              <a:t> + </a:t>
            </a:r>
            <a:r>
              <a:rPr lang="en-US" sz="3200" dirty="0" smtClean="0"/>
              <a:t>e</a:t>
            </a:r>
            <a:r>
              <a:rPr lang="en-US" sz="3200" baseline="-25000" dirty="0" smtClean="0"/>
              <a:t>t</a:t>
            </a:r>
            <a:endParaRPr lang="en-US" sz="3200" dirty="0"/>
          </a:p>
          <a:p>
            <a:r>
              <a:rPr lang="en-US" sz="3200" dirty="0" smtClean="0"/>
              <a:t>      Mathematical Results: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42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enry F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5950"/>
            <a:ext cx="1905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00400" y="192405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Whether you think you can, or you think you can't--you're right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            Henry Ford</a:t>
            </a:r>
            <a:endParaRPr lang="en-US" sz="2400" dirty="0"/>
          </a:p>
        </p:txBody>
      </p:sp>
      <p:pic>
        <p:nvPicPr>
          <p:cNvPr id="37890" name="Picture 2" descr="Kid's Drawin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95800"/>
            <a:ext cx="1828800" cy="107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2638" y="533400"/>
            <a:ext cx="3398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Lesson 2: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Attitude matters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1600199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Denominator:</a:t>
            </a:r>
            <a:endParaRPr lang="en-US" sz="3200" baseline="-25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655348"/>
            <a:ext cx="2128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Numerator:</a:t>
            </a:r>
            <a:endParaRPr lang="en-US" sz="32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90536"/>
              </p:ext>
            </p:extLst>
          </p:nvPr>
        </p:nvGraphicFramePr>
        <p:xfrm>
          <a:off x="2667000" y="1562100"/>
          <a:ext cx="29845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7" name="Equation" r:id="rId3" imgW="1346040" imgH="291960" progId="Equation.3">
                  <p:embed/>
                </p:oleObj>
              </mc:Choice>
              <mc:Fallback>
                <p:oleObj name="Equation" r:id="rId3" imgW="134604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7000" y="1562100"/>
                        <a:ext cx="29845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314822"/>
              </p:ext>
            </p:extLst>
          </p:nvPr>
        </p:nvGraphicFramePr>
        <p:xfrm>
          <a:off x="221456" y="3498850"/>
          <a:ext cx="27574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8" name="Equation" r:id="rId5" imgW="1307880" imgH="291960" progId="Equation.3">
                  <p:embed/>
                </p:oleObj>
              </mc:Choice>
              <mc:Fallback>
                <p:oleObj name="Equation" r:id="rId5" imgW="1307880" imgH="291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" y="3498850"/>
                        <a:ext cx="2757487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35184"/>
              </p:ext>
            </p:extLst>
          </p:nvPr>
        </p:nvGraphicFramePr>
        <p:xfrm>
          <a:off x="228600" y="2362200"/>
          <a:ext cx="489585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9" name="Equation" r:id="rId7" imgW="2247840" imgH="444240" progId="Equation.3">
                  <p:embed/>
                </p:oleObj>
              </mc:Choice>
              <mc:Fallback>
                <p:oleObj name="Equation" r:id="rId7" imgW="2247840" imgH="4442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362200"/>
                        <a:ext cx="489585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93" name="Picture 17" descr="C:\Users\dickey\AppData\Local\Temp\SAS Temporary Files\_TD1412_DICKEY-E6430_\SGPlot1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05150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7200" y="4572000"/>
            <a:ext cx="2179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Lesson 3 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Knowing a little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math can help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273196"/>
              </p:ext>
            </p:extLst>
          </p:nvPr>
        </p:nvGraphicFramePr>
        <p:xfrm>
          <a:off x="2249488" y="609600"/>
          <a:ext cx="41846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50" name="Equation" r:id="rId10" imgW="2158920" imgH="330120" progId="Equation.3">
                  <p:embed/>
                </p:oleObj>
              </mc:Choice>
              <mc:Fallback>
                <p:oleObj name="Equation" r:id="rId10" imgW="2158920" imgH="33012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609600"/>
                        <a:ext cx="4184650" cy="639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55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immy V-don't ever give 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2743200"/>
            <a:ext cx="3142567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1600" y="457200"/>
            <a:ext cx="5619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Winning idea: </a:t>
            </a:r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(1)  Large simulations for finite sample size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(2) Simulate from limit approximation 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534380"/>
              </p:ext>
            </p:extLst>
          </p:nvPr>
        </p:nvGraphicFramePr>
        <p:xfrm>
          <a:off x="4454525" y="2286000"/>
          <a:ext cx="2860675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0" name="Equation" r:id="rId4" imgW="1320480" imgH="622080" progId="Equation.3">
                  <p:embed/>
                </p:oleObj>
              </mc:Choice>
              <mc:Fallback>
                <p:oleObj name="Equation" r:id="rId4" imgW="1320480" imgH="6220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525" y="2286000"/>
                        <a:ext cx="2860675" cy="13462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24" name="Picture 20" descr="http://upload.wikimedia.org/wikipedia/commons/thumb/2/23/1902_Wright_glider_turns.jpeg/220px-1902_Wright_glider_turns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038600"/>
            <a:ext cx="3314700" cy="2229889"/>
          </a:xfrm>
          <a:prstGeom prst="rect">
            <a:avLst/>
          </a:prstGeom>
          <a:noFill/>
          <a:ln w="38100">
            <a:solidFill>
              <a:srgbClr val="2B7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14900" y="6400800"/>
            <a:ext cx="232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Wright glider Oct. 24, 1902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5334000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Jimmy V</a:t>
            </a:r>
          </a:p>
          <a:p>
            <a:r>
              <a:rPr lang="en-US" sz="1200" dirty="0" smtClean="0"/>
              <a:t>@NCSU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91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739794"/>
            <a:ext cx="2542193" cy="1776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533" y="680632"/>
            <a:ext cx="3059802" cy="2022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7" t="3483" r="7843" b="6860"/>
          <a:stretch/>
        </p:blipFill>
        <p:spPr>
          <a:xfrm>
            <a:off x="4191000" y="3200400"/>
            <a:ext cx="4736261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0088" y="2628512"/>
            <a:ext cx="1277028" cy="2268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322080" y="4109979"/>
            <a:ext cx="1835541" cy="3260501"/>
          </a:xfrm>
          <a:prstGeom prst="rect">
            <a:avLst/>
          </a:prstGeom>
        </p:spPr>
      </p:pic>
      <p:pic>
        <p:nvPicPr>
          <p:cNvPr id="37890" name="Picture 2" descr="https://upload.wikimedia.org/wikipedia/commons/thumb/5/56/IBM_129_Card_Data_Recorder.jpg/220px-IBM_129_Card_Data_Record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31208"/>
            <a:ext cx="2634955" cy="176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"/>
            <a:ext cx="8739188" cy="634019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SAS Monospace"/>
              </a:rPr>
              <a:t>  n       P1    P5   P10   P25   P50 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mean</a:t>
            </a:r>
            <a:r>
              <a:rPr lang="en-US" sz="1600" dirty="0">
                <a:latin typeface="SAS Monospace"/>
              </a:rPr>
              <a:t>   P75   P90   P95   </a:t>
            </a:r>
            <a:r>
              <a:rPr lang="en-US" sz="1600" dirty="0" smtClean="0">
                <a:latin typeface="SAS Monospace"/>
              </a:rPr>
              <a:t>P99</a:t>
            </a:r>
          </a:p>
          <a:p>
            <a:endParaRPr lang="en-US" sz="1600" dirty="0">
              <a:latin typeface="SAS Monospace"/>
            </a:endParaRP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SAS Monospace"/>
              </a:rPr>
              <a:t>f(t)=0</a:t>
            </a:r>
            <a:endParaRPr lang="en-US" b="1" dirty="0">
              <a:solidFill>
                <a:srgbClr val="00B050"/>
              </a:solidFill>
              <a:latin typeface="SAS Monospace"/>
            </a:endParaRPr>
          </a:p>
          <a:p>
            <a:r>
              <a:rPr lang="en-US" sz="1600" dirty="0">
                <a:latin typeface="SAS Monospace"/>
              </a:rPr>
              <a:t>  25   -2.67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-1.96 </a:t>
            </a:r>
            <a:r>
              <a:rPr lang="en-US" sz="1600" dirty="0">
                <a:latin typeface="SAS Monospace"/>
              </a:rPr>
              <a:t>-1.61 -1.07 -0.47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-0.40  </a:t>
            </a:r>
            <a:r>
              <a:rPr lang="en-US" sz="1600" dirty="0">
                <a:latin typeface="SAS Monospace"/>
              </a:rPr>
              <a:t>0.25  0.93  1.34  2.14</a:t>
            </a:r>
          </a:p>
          <a:p>
            <a:r>
              <a:rPr lang="en-US" sz="1600" dirty="0">
                <a:latin typeface="SAS Monospace"/>
              </a:rPr>
              <a:t>  50   -2.61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-1.94 </a:t>
            </a:r>
            <a:r>
              <a:rPr lang="en-US" sz="1600" dirty="0">
                <a:latin typeface="SAS Monospace"/>
              </a:rPr>
              <a:t>-1.61 -1.08 -0.49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-0.41</a:t>
            </a:r>
            <a:r>
              <a:rPr lang="en-US" sz="1600" dirty="0">
                <a:latin typeface="SAS Monospace"/>
              </a:rPr>
              <a:t>  0.23  0.91  1.31  2.08</a:t>
            </a:r>
          </a:p>
          <a:p>
            <a:r>
              <a:rPr lang="en-US" sz="1600" dirty="0">
                <a:latin typeface="SAS Monospace"/>
              </a:rPr>
              <a:t>  100  -2.59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-1.94 </a:t>
            </a:r>
            <a:r>
              <a:rPr lang="en-US" sz="1600" dirty="0">
                <a:latin typeface="SAS Monospace"/>
              </a:rPr>
              <a:t>-1.62 -1.09 -0.49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-0.42  </a:t>
            </a:r>
            <a:r>
              <a:rPr lang="en-US" sz="1600" dirty="0">
                <a:latin typeface="SAS Monospace"/>
              </a:rPr>
              <a:t>0.23  0.90  1.30  2.04</a:t>
            </a:r>
          </a:p>
          <a:p>
            <a:r>
              <a:rPr lang="en-US" sz="1600" dirty="0">
                <a:latin typeface="SAS Monospace"/>
              </a:rPr>
              <a:t>  250  -2.58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-1.94 </a:t>
            </a:r>
            <a:r>
              <a:rPr lang="en-US" sz="1600" dirty="0">
                <a:latin typeface="SAS Monospace"/>
              </a:rPr>
              <a:t>-1.62 -1.09 -0.50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-0.42  </a:t>
            </a:r>
            <a:r>
              <a:rPr lang="en-US" sz="1600" dirty="0">
                <a:latin typeface="SAS Monospace"/>
              </a:rPr>
              <a:t>0.22  0.89  1.29  2.02</a:t>
            </a:r>
          </a:p>
          <a:p>
            <a:r>
              <a:rPr lang="en-US" sz="1600" dirty="0">
                <a:latin typeface="SAS Monospace"/>
              </a:rPr>
              <a:t>  500  -2.57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-1.94 </a:t>
            </a:r>
            <a:r>
              <a:rPr lang="en-US" sz="1600" dirty="0">
                <a:latin typeface="SAS Monospace"/>
              </a:rPr>
              <a:t>-1.61 -1.09 -0.50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-0.42  </a:t>
            </a:r>
            <a:r>
              <a:rPr lang="en-US" sz="1600" dirty="0">
                <a:latin typeface="SAS Monospace"/>
              </a:rPr>
              <a:t>0.22  0.89  1.29  2.02</a:t>
            </a:r>
          </a:p>
          <a:p>
            <a:r>
              <a:rPr lang="en-US" sz="1600" dirty="0">
                <a:latin typeface="SAS Monospace"/>
              </a:rPr>
              <a:t>  1000 -2.57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-1.94 </a:t>
            </a:r>
            <a:r>
              <a:rPr lang="en-US" sz="1600" dirty="0">
                <a:latin typeface="SAS Monospace"/>
              </a:rPr>
              <a:t>-1.62 -1.09 -0.50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-0.42  </a:t>
            </a:r>
            <a:r>
              <a:rPr lang="en-US" sz="1600" dirty="0">
                <a:latin typeface="SAS Monospace"/>
              </a:rPr>
              <a:t>0.22  0.89  1.28  </a:t>
            </a:r>
            <a:r>
              <a:rPr lang="en-US" sz="1600" dirty="0" smtClean="0">
                <a:latin typeface="SAS Monospace"/>
              </a:rPr>
              <a:t>2.02</a:t>
            </a:r>
          </a:p>
          <a:p>
            <a:endParaRPr lang="en-US" sz="1600" dirty="0">
              <a:latin typeface="SAS Monospace"/>
            </a:endParaRPr>
          </a:p>
          <a:p>
            <a:pPr algn="ctr"/>
            <a:r>
              <a:rPr lang="en-US" b="1" dirty="0" smtClean="0">
                <a:solidFill>
                  <a:srgbClr val="00B050"/>
                </a:solidFill>
                <a:latin typeface="SAS Monospace"/>
              </a:rPr>
              <a:t>f(t)=</a:t>
            </a:r>
            <a:r>
              <a:rPr lang="en-US" b="1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endParaRPr lang="en-US" b="1" dirty="0">
              <a:solidFill>
                <a:srgbClr val="00B050"/>
              </a:solidFill>
              <a:latin typeface="Symbol" panose="05050102010706020507" pitchFamily="18" charset="2"/>
            </a:endParaRPr>
          </a:p>
          <a:p>
            <a:r>
              <a:rPr lang="en-US" sz="1600" dirty="0">
                <a:latin typeface="SAS Monospace"/>
              </a:rPr>
              <a:t>  25   -3.74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-2.99 </a:t>
            </a:r>
            <a:r>
              <a:rPr lang="en-US" sz="1600" dirty="0">
                <a:latin typeface="SAS Monospace"/>
              </a:rPr>
              <a:t>-2.64 -2.09 -1.53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-1.52 </a:t>
            </a:r>
            <a:r>
              <a:rPr lang="en-US" sz="1600" dirty="0">
                <a:latin typeface="SAS Monospace"/>
              </a:rPr>
              <a:t>-0.96 -0.37  0.00  0.72</a:t>
            </a:r>
          </a:p>
          <a:p>
            <a:r>
              <a:rPr lang="en-US" sz="1600" dirty="0">
                <a:latin typeface="SAS Monospace"/>
              </a:rPr>
              <a:t>  50   -3.57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-2.92 </a:t>
            </a:r>
            <a:r>
              <a:rPr lang="en-US" sz="1600" dirty="0">
                <a:latin typeface="SAS Monospace"/>
              </a:rPr>
              <a:t>-2.60 -2.09 -1.55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-1.53 </a:t>
            </a:r>
            <a:r>
              <a:rPr lang="en-US" sz="1600" dirty="0">
                <a:latin typeface="SAS Monospace"/>
              </a:rPr>
              <a:t>-0.99 -0.40 -0.04  0.66</a:t>
            </a:r>
          </a:p>
          <a:p>
            <a:r>
              <a:rPr lang="en-US" sz="1600" dirty="0">
                <a:latin typeface="SAS Monospace"/>
              </a:rPr>
              <a:t>  100  -3.50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-2.89 </a:t>
            </a:r>
            <a:r>
              <a:rPr lang="en-US" sz="1600" dirty="0">
                <a:latin typeface="SAS Monospace"/>
              </a:rPr>
              <a:t>-2.58 -2.09 -1.56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-1.53 </a:t>
            </a:r>
            <a:r>
              <a:rPr lang="en-US" sz="1600" dirty="0">
                <a:latin typeface="SAS Monospace"/>
              </a:rPr>
              <a:t>-1.00 -0.42 -0.06  0.64</a:t>
            </a:r>
          </a:p>
          <a:p>
            <a:r>
              <a:rPr lang="en-US" sz="1600" dirty="0">
                <a:latin typeface="SAS Monospace"/>
              </a:rPr>
              <a:t>  250  -3.46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-2.87 </a:t>
            </a:r>
            <a:r>
              <a:rPr lang="en-US" sz="1600" dirty="0">
                <a:latin typeface="SAS Monospace"/>
              </a:rPr>
              <a:t>-2.57 -2.09 -1.56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-1.53 </a:t>
            </a:r>
            <a:r>
              <a:rPr lang="en-US" sz="1600" dirty="0">
                <a:latin typeface="SAS Monospace"/>
              </a:rPr>
              <a:t>-1.01 -0.43 -0.07  0.61</a:t>
            </a:r>
          </a:p>
          <a:p>
            <a:r>
              <a:rPr lang="en-US" sz="1600" dirty="0">
                <a:latin typeface="SAS Monospace"/>
              </a:rPr>
              <a:t>  500  -3.44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-2.87 </a:t>
            </a:r>
            <a:r>
              <a:rPr lang="en-US" sz="1600" dirty="0">
                <a:latin typeface="SAS Monospace"/>
              </a:rPr>
              <a:t>-2.57 -2.09 -1.56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-1.53 </a:t>
            </a:r>
            <a:r>
              <a:rPr lang="en-US" sz="1600" dirty="0">
                <a:latin typeface="SAS Monospace"/>
              </a:rPr>
              <a:t>-1.01 -0.44 -0.08  0.61</a:t>
            </a:r>
          </a:p>
          <a:p>
            <a:r>
              <a:rPr lang="en-US" sz="1600" dirty="0">
                <a:latin typeface="SAS Monospace"/>
              </a:rPr>
              <a:t>  1000 -3.44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-2.87 </a:t>
            </a:r>
            <a:r>
              <a:rPr lang="en-US" sz="1600" dirty="0">
                <a:latin typeface="SAS Monospace"/>
              </a:rPr>
              <a:t>-2.57 -2.09 -1.57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-1.53 </a:t>
            </a:r>
            <a:r>
              <a:rPr lang="en-US" sz="1600" dirty="0">
                <a:latin typeface="SAS Monospace"/>
              </a:rPr>
              <a:t>-1.01 -0.44 -0.08  </a:t>
            </a:r>
            <a:r>
              <a:rPr lang="en-US" sz="1600" dirty="0" smtClean="0">
                <a:latin typeface="SAS Monospace"/>
              </a:rPr>
              <a:t>0.61</a:t>
            </a:r>
          </a:p>
          <a:p>
            <a:endParaRPr lang="en-US" sz="1600" dirty="0">
              <a:latin typeface="SAS Monospace"/>
            </a:endParaRPr>
          </a:p>
          <a:p>
            <a:pPr algn="ctr"/>
            <a:r>
              <a:rPr lang="en-US" b="1" dirty="0">
                <a:solidFill>
                  <a:srgbClr val="00B050"/>
                </a:solidFill>
                <a:latin typeface="SAS Monospace"/>
              </a:rPr>
              <a:t>f(t</a:t>
            </a:r>
            <a:r>
              <a:rPr lang="en-US" b="1" dirty="0" smtClean="0">
                <a:solidFill>
                  <a:srgbClr val="00B050"/>
                </a:solidFill>
                <a:latin typeface="SAS Monospace"/>
              </a:rPr>
              <a:t>)=</a:t>
            </a:r>
            <a:r>
              <a:rPr lang="en-US" b="1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b="1" dirty="0" err="1" smtClean="0">
                <a:solidFill>
                  <a:srgbClr val="00B050"/>
                </a:solidFill>
              </a:rPr>
              <a:t>t</a:t>
            </a:r>
            <a:endParaRPr lang="en-US" dirty="0">
              <a:latin typeface="SAS Monospace"/>
            </a:endParaRPr>
          </a:p>
          <a:p>
            <a:r>
              <a:rPr lang="en-US" sz="1600" dirty="0">
                <a:latin typeface="SAS Monospace"/>
              </a:rPr>
              <a:t>  25   -4.40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-3.61 </a:t>
            </a:r>
            <a:r>
              <a:rPr lang="en-US" sz="1600" dirty="0">
                <a:latin typeface="SAS Monospace"/>
              </a:rPr>
              <a:t>-3.24 -2.69 -2.14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-2.17 </a:t>
            </a:r>
            <a:r>
              <a:rPr lang="en-US" sz="1600" dirty="0">
                <a:latin typeface="SAS Monospace"/>
              </a:rPr>
              <a:t>-1.63 -1.14 -0.82 -0.17</a:t>
            </a:r>
          </a:p>
          <a:p>
            <a:r>
              <a:rPr lang="en-US" sz="1600" dirty="0">
                <a:latin typeface="SAS Monospace"/>
              </a:rPr>
              <a:t>  50   -4.16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-3.51 </a:t>
            </a:r>
            <a:r>
              <a:rPr lang="en-US" sz="1600" dirty="0">
                <a:latin typeface="SAS Monospace"/>
              </a:rPr>
              <a:t>-3.18 -2.68 -2.16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-2.18 </a:t>
            </a:r>
            <a:r>
              <a:rPr lang="en-US" sz="1600" dirty="0">
                <a:latin typeface="SAS Monospace"/>
              </a:rPr>
              <a:t>-1.67 -1.20 -0.88 -0.25</a:t>
            </a:r>
          </a:p>
          <a:p>
            <a:r>
              <a:rPr lang="en-US" sz="1600" dirty="0">
                <a:latin typeface="SAS Monospace"/>
              </a:rPr>
              <a:t>  100  -4.05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-3.46 </a:t>
            </a:r>
            <a:r>
              <a:rPr lang="en-US" sz="1600" dirty="0">
                <a:latin typeface="SAS Monospace"/>
              </a:rPr>
              <a:t>-3.15 -2.67 -2.17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-2.18 </a:t>
            </a:r>
            <a:r>
              <a:rPr lang="en-US" sz="1600" dirty="0">
                <a:latin typeface="SAS Monospace"/>
              </a:rPr>
              <a:t>-1.69 -1.22 -0.91 -0.29</a:t>
            </a:r>
          </a:p>
          <a:p>
            <a:r>
              <a:rPr lang="en-US" sz="1600" dirty="0">
                <a:latin typeface="SAS Monospace"/>
              </a:rPr>
              <a:t>  250  -4.00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-3.43 </a:t>
            </a:r>
            <a:r>
              <a:rPr lang="en-US" sz="1600" dirty="0">
                <a:latin typeface="SAS Monospace"/>
              </a:rPr>
              <a:t>-3.14 -2.67 -2.18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-2.18 </a:t>
            </a:r>
            <a:r>
              <a:rPr lang="en-US" sz="1600" dirty="0">
                <a:latin typeface="SAS Monospace"/>
              </a:rPr>
              <a:t>-1.70 -1.23 -0.93 -0.31</a:t>
            </a:r>
          </a:p>
          <a:p>
            <a:r>
              <a:rPr lang="en-US" sz="1600" dirty="0">
                <a:latin typeface="SAS Monospace"/>
              </a:rPr>
              <a:t>  500  -3.98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-3.42</a:t>
            </a:r>
            <a:r>
              <a:rPr lang="en-US" sz="1600" dirty="0">
                <a:latin typeface="SAS Monospace"/>
              </a:rPr>
              <a:t> -3.13 -2.67 -2.18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-2.18 </a:t>
            </a:r>
            <a:r>
              <a:rPr lang="en-US" sz="1600" dirty="0">
                <a:latin typeface="SAS Monospace"/>
              </a:rPr>
              <a:t>-1.70 -1.24 -0.94 -0.32</a:t>
            </a:r>
          </a:p>
          <a:p>
            <a:r>
              <a:rPr lang="en-US" sz="1600" dirty="0">
                <a:latin typeface="SAS Monospace"/>
              </a:rPr>
              <a:t>  1000 -3.97 </a:t>
            </a:r>
            <a:r>
              <a:rPr lang="en-US" sz="1600" dirty="0">
                <a:solidFill>
                  <a:srgbClr val="FF0000"/>
                </a:solidFill>
                <a:latin typeface="SAS Monospace"/>
              </a:rPr>
              <a:t>-3.41 </a:t>
            </a:r>
            <a:r>
              <a:rPr lang="en-US" sz="1600" dirty="0">
                <a:latin typeface="SAS Monospace"/>
              </a:rPr>
              <a:t>-3.13 -2.67 -2.18 </a:t>
            </a:r>
            <a:r>
              <a:rPr lang="en-US" sz="1600" dirty="0">
                <a:solidFill>
                  <a:srgbClr val="2B72FF"/>
                </a:solidFill>
                <a:latin typeface="SAS Monospace"/>
              </a:rPr>
              <a:t>-2.18 </a:t>
            </a:r>
            <a:r>
              <a:rPr lang="en-US" sz="1600" dirty="0">
                <a:latin typeface="SAS Monospace"/>
              </a:rPr>
              <a:t>-1.70 -1.24 -0.94 -0.32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252167" y="6445805"/>
            <a:ext cx="469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1600" dirty="0" smtClean="0"/>
              <a:t>2 million runs each.        n=1000 took &lt; 3 min. in SAS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9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Bright Corn Field by K Whitef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86325"/>
            <a:ext cx="20193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908114"/>
            <a:ext cx="990600" cy="1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ttp://www.parksbrothers.com/wp-content/uploads/Co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831914"/>
            <a:ext cx="990600" cy="1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4050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1866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24457" y="11107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7484" y="449818"/>
            <a:ext cx="402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Corn Yields (BPA)         Natl. Ag. Stat. Serv.</a:t>
            </a:r>
            <a:endParaRPr lang="en-US" dirty="0"/>
          </a:p>
        </p:txBody>
      </p:sp>
      <p:pic>
        <p:nvPicPr>
          <p:cNvPr id="22531" name="Picture 3" descr="C:\Users\dickey\AppData\Local\Temp\SAS Temporary Files\_TD6416_DICKEY-E6430_\SGPl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82158"/>
            <a:ext cx="4653123" cy="348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105400" y="3048000"/>
            <a:ext cx="0" cy="597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7457" y="27548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1942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58685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94454" y="621268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5" name="AutoShape 2" descr="Image result for NCSU Basketball clipart"/>
          <p:cNvSpPr>
            <a:spLocks noChangeAspect="1" noChangeArrowheads="1"/>
          </p:cNvSpPr>
          <p:nvPr/>
        </p:nvSpPr>
        <p:spPr bwMode="auto">
          <a:xfrm>
            <a:off x="1981200" y="1601787"/>
            <a:ext cx="56388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The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ARIMA Procedure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Augmented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Dickey-Fuller Unit Root Tests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Type         Lags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Tau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Tau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Zero Mean       0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-1.21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0.2071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1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-0.90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0.3228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2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-0.58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0.4645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Single Mean     0 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-6.52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1 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-5.64    </a:t>
            </a:r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endParaRPr lang="en-US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2   </a:t>
            </a:r>
            <a:r>
              <a:rPr 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-4.32    0.0007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Trend           0   -6.49    &lt;.0001</a:t>
            </a:r>
          </a:p>
          <a:p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-5.61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&lt;.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2 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-4.30    0.0047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52" y="191815"/>
            <a:ext cx="1202852" cy="1102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27" y="169207"/>
            <a:ext cx="801746" cy="11111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4200" y="3925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</a:t>
            </a:r>
            <a:r>
              <a:rPr lang="en-US" dirty="0" smtClean="0">
                <a:solidFill>
                  <a:srgbClr val="00B050"/>
                </a:solidFill>
              </a:rPr>
              <a:t>Reject 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H0: Unit Root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6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2372" y="3308615"/>
            <a:ext cx="40695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Modified Definition: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</a:t>
            </a:r>
            <a:r>
              <a:rPr lang="en-US" sz="3600" dirty="0" err="1" smtClean="0"/>
              <a:t>Parzen</a:t>
            </a:r>
            <a:r>
              <a:rPr lang="en-US" sz="3600" dirty="0" smtClean="0"/>
              <a:t> Power</a:t>
            </a:r>
          </a:p>
          <a:p>
            <a:r>
              <a:rPr lang="en-US" sz="3600" dirty="0" err="1" smtClean="0">
                <a:solidFill>
                  <a:srgbClr val="FF0000"/>
                </a:solidFill>
              </a:rPr>
              <a:t>Pr</a:t>
            </a:r>
            <a:r>
              <a:rPr lang="en-US" sz="3600" dirty="0" smtClean="0">
                <a:solidFill>
                  <a:srgbClr val="FF0000"/>
                </a:solidFill>
              </a:rPr>
              <a:t>{reject}*</a:t>
            </a:r>
            <a:r>
              <a:rPr lang="en-US" sz="3600" dirty="0" err="1" smtClean="0">
                <a:solidFill>
                  <a:srgbClr val="FF0000"/>
                </a:solidFill>
              </a:rPr>
              <a:t>Pr</a:t>
            </a:r>
            <a:r>
              <a:rPr lang="en-US" sz="3600" dirty="0" smtClean="0">
                <a:solidFill>
                  <a:srgbClr val="FF0000"/>
                </a:solidFill>
              </a:rPr>
              <a:t>{use}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685800"/>
            <a:ext cx="765382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Definition:  Power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The probability of rejecting a null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hypothesis when you should (</a:t>
            </a:r>
            <a:r>
              <a:rPr lang="en-US" sz="3600" dirty="0" err="1" smtClean="0">
                <a:solidFill>
                  <a:srgbClr val="FF0000"/>
                </a:solidFill>
              </a:rPr>
              <a:t>Pr</a:t>
            </a:r>
            <a:r>
              <a:rPr lang="en-US" sz="3600" dirty="0" smtClean="0">
                <a:solidFill>
                  <a:srgbClr val="FF0000"/>
                </a:solidFill>
              </a:rPr>
              <a:t>{reject})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www.science.tamu.edu/img/articles/030917_STAT_ParzenEmanu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4853675"/>
            <a:ext cx="1028700" cy="13294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6400" y="553675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effectLst/>
              </a:rPr>
              <a:t>Dr. Emanuel </a:t>
            </a:r>
            <a:r>
              <a:rPr lang="en-US" dirty="0" err="1" smtClean="0">
                <a:effectLst/>
              </a:rPr>
              <a:t>Parzen</a:t>
            </a:r>
            <a:r>
              <a:rPr lang="en-US" dirty="0" smtClean="0">
                <a:effectLst/>
              </a:rPr>
              <a:t>, Distinguished Professor Emeritus of Statistics, Texas A&amp;M University</a:t>
            </a:r>
          </a:p>
          <a:p>
            <a:pPr algn="ctr"/>
            <a:r>
              <a:rPr lang="en-US" dirty="0" smtClean="0"/>
              <a:t>(1929 –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826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Basic Model 2: </a:t>
            </a:r>
            <a:r>
              <a:rPr lang="en-US" sz="3600" dirty="0" smtClean="0">
                <a:solidFill>
                  <a:srgbClr val="00B050"/>
                </a:solidFill>
              </a:rPr>
              <a:t>f(t) = </a:t>
            </a:r>
            <a:r>
              <a:rPr lang="en-US" sz="3600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600" dirty="0" err="1" smtClean="0">
                <a:solidFill>
                  <a:srgbClr val="00B050"/>
                </a:solidFill>
              </a:rPr>
              <a:t>t</a:t>
            </a:r>
            <a:endParaRPr lang="en-US" sz="3600" dirty="0">
              <a:solidFill>
                <a:srgbClr val="00B050"/>
              </a:solidFill>
            </a:endParaRPr>
          </a:p>
          <a:p>
            <a:r>
              <a:rPr lang="en-US" sz="3600" dirty="0" smtClean="0"/>
              <a:t> 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—(</a:t>
            </a:r>
            <a:r>
              <a:rPr lang="en-US" sz="3600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600" dirty="0" err="1" smtClean="0">
                <a:solidFill>
                  <a:srgbClr val="00B050"/>
                </a:solidFill>
              </a:rPr>
              <a:t>t</a:t>
            </a:r>
            <a:r>
              <a:rPr lang="en-US" sz="3600" dirty="0" smtClean="0"/>
              <a:t>)=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—(</a:t>
            </a:r>
            <a:r>
              <a:rPr lang="en-US" sz="3600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600" dirty="0" smtClean="0">
                <a:solidFill>
                  <a:srgbClr val="00B050"/>
                </a:solidFill>
              </a:rPr>
              <a:t>t-1)</a:t>
            </a:r>
            <a:r>
              <a:rPr lang="en-US" sz="3600" dirty="0" smtClean="0"/>
              <a:t>))+e</a:t>
            </a:r>
            <a:r>
              <a:rPr lang="en-US" sz="3600" baseline="-25000" dirty="0" smtClean="0"/>
              <a:t>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1000" y="6372225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(1943 -  2014)</a:t>
            </a:r>
            <a:endParaRPr lang="en-US" dirty="0"/>
          </a:p>
        </p:txBody>
      </p:sp>
      <p:pic>
        <p:nvPicPr>
          <p:cNvPr id="37890" name="Picture 2" descr="C:\Users\dickey\AppData\Local\Temp\SAS Temporary Files\_TD3120_DICKEY-E6430_\SGPlot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75" y="2133600"/>
            <a:ext cx="5410625" cy="405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8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28600"/>
            <a:ext cx="8534400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             </a:t>
            </a:r>
            <a:r>
              <a:rPr lang="en-US" sz="3200" dirty="0" err="1" smtClean="0"/>
              <a:t>Y</a:t>
            </a:r>
            <a:r>
              <a:rPr lang="en-US" sz="3200" baseline="-25000" dirty="0" err="1" smtClean="0"/>
              <a:t>t</a:t>
            </a:r>
            <a:r>
              <a:rPr lang="en-US" sz="3200" dirty="0" smtClean="0">
                <a:latin typeface="Symbol" panose="05050102010706020507" pitchFamily="18" charset="2"/>
              </a:rPr>
              <a:t>-</a:t>
            </a:r>
            <a:r>
              <a:rPr lang="en-US" sz="3200" dirty="0" smtClean="0">
                <a:solidFill>
                  <a:srgbClr val="00B050"/>
                </a:solidFill>
              </a:rPr>
              <a:t>(</a:t>
            </a:r>
            <a:r>
              <a:rPr lang="en-US" sz="3200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200" dirty="0" err="1" smtClean="0">
                <a:solidFill>
                  <a:srgbClr val="00B050"/>
                </a:solidFill>
              </a:rPr>
              <a:t>t</a:t>
            </a:r>
            <a:r>
              <a:rPr lang="en-US" sz="3200" dirty="0" smtClean="0">
                <a:solidFill>
                  <a:srgbClr val="00B050"/>
                </a:solidFill>
              </a:rPr>
              <a:t>)   </a:t>
            </a:r>
            <a:r>
              <a:rPr lang="en-US" sz="3200" dirty="0" smtClean="0"/>
              <a:t>=   </a:t>
            </a:r>
            <a:r>
              <a:rPr lang="en-US" sz="3200" dirty="0" smtClean="0">
                <a:latin typeface="Symbol" panose="05050102010706020507" pitchFamily="18" charset="2"/>
              </a:rPr>
              <a:t>r</a:t>
            </a:r>
            <a:r>
              <a:rPr lang="en-US" sz="3200" dirty="0" smtClean="0"/>
              <a:t>(Y</a:t>
            </a:r>
            <a:r>
              <a:rPr lang="en-US" sz="3200" baseline="-25000" dirty="0" smtClean="0"/>
              <a:t>t-1</a:t>
            </a:r>
            <a:r>
              <a:rPr lang="en-US" sz="3200" dirty="0" smtClean="0">
                <a:latin typeface="Symbol" panose="05050102010706020507" pitchFamily="18" charset="2"/>
              </a:rPr>
              <a:t>- </a:t>
            </a:r>
            <a:r>
              <a:rPr lang="en-US" sz="3200" dirty="0" smtClean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 err="1" smtClean="0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200" dirty="0" smtClean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 smtClean="0">
                <a:solidFill>
                  <a:srgbClr val="00B050"/>
                </a:solidFill>
              </a:rPr>
              <a:t>t-1))</a:t>
            </a:r>
            <a:r>
              <a:rPr lang="en-US" sz="3200" dirty="0" smtClean="0"/>
              <a:t>)</a:t>
            </a:r>
            <a:r>
              <a:rPr lang="en-US" sz="3200" dirty="0" smtClean="0">
                <a:latin typeface="Symbol" panose="05050102010706020507" pitchFamily="18" charset="2"/>
              </a:rPr>
              <a:t>+</a:t>
            </a:r>
            <a:r>
              <a:rPr lang="en-US" sz="3200" dirty="0" smtClean="0"/>
              <a:t>e</a:t>
            </a:r>
            <a:r>
              <a:rPr lang="en-US" sz="3200" baseline="-25000" dirty="0" smtClean="0"/>
              <a:t>t</a:t>
            </a:r>
          </a:p>
          <a:p>
            <a:r>
              <a:rPr lang="en-US" sz="3200" dirty="0" smtClean="0">
                <a:latin typeface="Symbol" panose="05050102010706020507" pitchFamily="18" charset="2"/>
              </a:rPr>
              <a:t>-</a:t>
            </a:r>
            <a:r>
              <a:rPr lang="en-US" sz="3200" dirty="0" smtClean="0"/>
              <a:t>(</a:t>
            </a:r>
            <a:r>
              <a:rPr lang="en-US" sz="3200" dirty="0"/>
              <a:t>Y</a:t>
            </a:r>
            <a:r>
              <a:rPr lang="en-US" sz="3200" baseline="-25000" dirty="0"/>
              <a:t>t-1</a:t>
            </a:r>
            <a:r>
              <a:rPr lang="en-US" sz="3200" dirty="0">
                <a:latin typeface="Symbol" panose="05050102010706020507" pitchFamily="18" charset="2"/>
              </a:rPr>
              <a:t>- </a:t>
            </a:r>
            <a:r>
              <a:rPr lang="en-US" sz="32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 err="1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2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t-1</a:t>
            </a:r>
            <a:r>
              <a:rPr lang="en-US" sz="3200" dirty="0" smtClean="0">
                <a:solidFill>
                  <a:srgbClr val="00B050"/>
                </a:solidFill>
              </a:rPr>
              <a:t>))</a:t>
            </a:r>
            <a:r>
              <a:rPr lang="en-US" sz="3200" dirty="0" smtClean="0"/>
              <a:t>)       </a:t>
            </a:r>
            <a:r>
              <a:rPr lang="en-US" sz="3200" dirty="0" smtClean="0">
                <a:latin typeface="Symbol" panose="05050102010706020507" pitchFamily="18" charset="2"/>
              </a:rPr>
              <a:t>-</a:t>
            </a:r>
            <a:r>
              <a:rPr lang="en-US" sz="3200" dirty="0" smtClean="0"/>
              <a:t>(Y</a:t>
            </a:r>
            <a:r>
              <a:rPr lang="en-US" sz="3200" baseline="-25000" dirty="0" smtClean="0"/>
              <a:t>t-1</a:t>
            </a:r>
            <a:r>
              <a:rPr lang="en-US" sz="3200" dirty="0" smtClean="0">
                <a:latin typeface="Symbol" panose="05050102010706020507" pitchFamily="18" charset="2"/>
              </a:rPr>
              <a:t>- </a:t>
            </a:r>
            <a:r>
              <a:rPr lang="en-US" sz="32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 err="1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2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t-1</a:t>
            </a:r>
            <a:r>
              <a:rPr lang="en-US" sz="3200" dirty="0" smtClean="0">
                <a:solidFill>
                  <a:srgbClr val="00B050"/>
                </a:solidFill>
              </a:rPr>
              <a:t>))</a:t>
            </a:r>
            <a:r>
              <a:rPr lang="en-US" sz="3200" dirty="0" smtClean="0"/>
              <a:t>)</a:t>
            </a:r>
          </a:p>
          <a:p>
            <a:r>
              <a:rPr lang="en-US" sz="3200" dirty="0"/>
              <a:t> </a:t>
            </a:r>
            <a:r>
              <a:rPr lang="en-US" sz="3200" dirty="0" smtClean="0"/>
              <a:t>Y</a:t>
            </a:r>
            <a:r>
              <a:rPr lang="en-US" sz="3200" baseline="-25000" dirty="0" smtClean="0"/>
              <a:t>t</a:t>
            </a:r>
            <a:r>
              <a:rPr lang="en-US" sz="3200" dirty="0" smtClean="0">
                <a:latin typeface="Symbol" panose="05050102010706020507" pitchFamily="18" charset="2"/>
              </a:rPr>
              <a:t>-</a:t>
            </a:r>
            <a:r>
              <a:rPr lang="en-US" sz="3200" dirty="0"/>
              <a:t>Y</a:t>
            </a:r>
            <a:r>
              <a:rPr lang="en-US" sz="3200" baseline="-25000" dirty="0"/>
              <a:t>t-1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-b</a:t>
            </a:r>
            <a:r>
              <a:rPr lang="en-US" sz="3200" dirty="0" smtClean="0">
                <a:solidFill>
                  <a:srgbClr val="00B050"/>
                </a:solidFill>
              </a:rPr>
              <a:t>                </a:t>
            </a:r>
            <a:r>
              <a:rPr lang="en-US" sz="3200" dirty="0" smtClean="0"/>
              <a:t>=   </a:t>
            </a:r>
            <a:r>
              <a:rPr lang="en-US" sz="3200" dirty="0" smtClean="0">
                <a:solidFill>
                  <a:srgbClr val="FF0000"/>
                </a:solidFill>
              </a:rPr>
              <a:t>(</a:t>
            </a:r>
            <a:r>
              <a:rPr 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r-1)</a:t>
            </a:r>
            <a:r>
              <a:rPr lang="en-US" sz="3200" dirty="0" smtClean="0"/>
              <a:t>(Y</a:t>
            </a:r>
            <a:r>
              <a:rPr lang="en-US" sz="3200" baseline="-25000" dirty="0" smtClean="0"/>
              <a:t>t-1</a:t>
            </a:r>
            <a:r>
              <a:rPr lang="en-US" sz="3200" dirty="0" smtClean="0">
                <a:latin typeface="Symbol" panose="05050102010706020507" pitchFamily="18" charset="2"/>
              </a:rPr>
              <a:t>- </a:t>
            </a:r>
            <a:r>
              <a:rPr lang="en-US" sz="3200" dirty="0">
                <a:latin typeface="Symbol" panose="05050102010706020507" pitchFamily="18" charset="2"/>
              </a:rPr>
              <a:t>(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a</a:t>
            </a:r>
            <a:r>
              <a:rPr lang="en-US" sz="3200" dirty="0" err="1" smtClean="0">
                <a:latin typeface="Symbol" panose="05050102010706020507" pitchFamily="18" charset="2"/>
              </a:rPr>
              <a:t>+</a:t>
            </a:r>
            <a:r>
              <a:rPr lang="en-US" sz="3200" dirty="0" err="1" smtClean="0">
                <a:solidFill>
                  <a:srgbClr val="00B0F0"/>
                </a:solidFill>
                <a:latin typeface="Symbol" panose="05050102010706020507" pitchFamily="18" charset="2"/>
              </a:rPr>
              <a:t>b</a:t>
            </a:r>
            <a:r>
              <a:rPr lang="en-US" sz="3200" dirty="0" err="1" smtClean="0">
                <a:solidFill>
                  <a:srgbClr val="00B0F0"/>
                </a:solidFill>
              </a:rPr>
              <a:t>t</a:t>
            </a:r>
            <a:r>
              <a:rPr lang="en-US" sz="3200" dirty="0" err="1" smtClean="0">
                <a:latin typeface="Symbol" panose="05050102010706020507" pitchFamily="18" charset="2"/>
              </a:rPr>
              <a:t>-</a:t>
            </a:r>
            <a:r>
              <a:rPr lang="en-US" sz="3200" dirty="0" err="1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3200" dirty="0" smtClean="0"/>
              <a:t>)))</a:t>
            </a:r>
            <a:r>
              <a:rPr lang="en-US" sz="3200" dirty="0" smtClean="0">
                <a:latin typeface="Symbol" panose="05050102010706020507" pitchFamily="18" charset="2"/>
              </a:rPr>
              <a:t>+</a:t>
            </a:r>
            <a:r>
              <a:rPr lang="en-US" sz="3200" dirty="0" smtClean="0"/>
              <a:t>e</a:t>
            </a:r>
            <a:r>
              <a:rPr lang="en-US" sz="3200" baseline="-25000" dirty="0" smtClean="0"/>
              <a:t>t</a:t>
            </a:r>
          </a:p>
          <a:p>
            <a:endParaRPr lang="en-US" sz="3200" baseline="-25000" dirty="0" smtClean="0"/>
          </a:p>
          <a:p>
            <a:r>
              <a:rPr lang="en-US" sz="3200" dirty="0" smtClean="0"/>
              <a:t>Y</a:t>
            </a:r>
            <a:r>
              <a:rPr lang="en-US" sz="3200" baseline="-25000" dirty="0" smtClean="0"/>
              <a:t>t</a:t>
            </a:r>
            <a:r>
              <a:rPr lang="en-US" sz="3200" dirty="0" smtClean="0">
                <a:latin typeface="Symbol" panose="05050102010706020507" pitchFamily="18" charset="2"/>
              </a:rPr>
              <a:t>-</a:t>
            </a:r>
            <a:r>
              <a:rPr lang="en-US" sz="3200" dirty="0" smtClean="0"/>
              <a:t>Y</a:t>
            </a:r>
            <a:r>
              <a:rPr lang="en-US" sz="3200" baseline="-25000" dirty="0" smtClean="0"/>
              <a:t>t-1</a:t>
            </a:r>
            <a:r>
              <a:rPr lang="en-US" sz="3200" dirty="0">
                <a:solidFill>
                  <a:srgbClr val="00B050"/>
                </a:solidFill>
                <a:latin typeface="Symbol" panose="05050102010706020507" pitchFamily="18" charset="2"/>
              </a:rPr>
              <a:t> </a:t>
            </a:r>
            <a:r>
              <a:rPr lang="en-US" sz="3200" dirty="0" smtClean="0">
                <a:latin typeface="Symbol" panose="05050102010706020507" pitchFamily="18" charset="2"/>
              </a:rPr>
              <a:t>= 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(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u="sng" dirty="0">
                <a:solidFill>
                  <a:srgbClr val="FF0000"/>
                </a:solidFill>
              </a:rPr>
              <a:t>(</a:t>
            </a:r>
            <a:r>
              <a:rPr lang="en-US" sz="3200" u="sng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r-1)</a:t>
            </a:r>
            <a:r>
              <a:rPr lang="en-US" sz="3200" u="sng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(a-b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)) </a:t>
            </a:r>
            <a:r>
              <a:rPr lang="en-US" sz="3200" dirty="0" smtClean="0">
                <a:latin typeface="Symbol" panose="05050102010706020507" pitchFamily="18" charset="2"/>
              </a:rPr>
              <a:t>+ </a:t>
            </a:r>
            <a:r>
              <a:rPr lang="en-US" sz="3200" u="sng" dirty="0" smtClean="0">
                <a:solidFill>
                  <a:srgbClr val="FF0000"/>
                </a:solidFill>
              </a:rPr>
              <a:t>(</a:t>
            </a:r>
            <a:r>
              <a:rPr lang="en-US" sz="3200" u="sng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r-1)</a:t>
            </a:r>
            <a:r>
              <a:rPr lang="en-US" sz="3200" u="sng" dirty="0" err="1" smtClean="0">
                <a:solidFill>
                  <a:srgbClr val="00B0F0"/>
                </a:solidFill>
                <a:latin typeface="Symbol" panose="05050102010706020507" pitchFamily="18" charset="2"/>
              </a:rPr>
              <a:t>b</a:t>
            </a:r>
            <a:r>
              <a:rPr lang="en-US" sz="3200" dirty="0" err="1" smtClean="0"/>
              <a:t>t</a:t>
            </a:r>
            <a:r>
              <a:rPr lang="en-US" sz="3200" dirty="0" smtClean="0"/>
              <a:t> </a:t>
            </a:r>
            <a:r>
              <a:rPr lang="en-US" sz="3200" dirty="0" smtClean="0">
                <a:latin typeface="Symbol" panose="05050102010706020507" pitchFamily="18" charset="2"/>
              </a:rPr>
              <a:t>+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(</a:t>
            </a:r>
            <a:r>
              <a:rPr 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r-1)</a:t>
            </a:r>
            <a:r>
              <a:rPr lang="en-US" sz="3200" dirty="0" smtClean="0"/>
              <a:t>Y</a:t>
            </a:r>
            <a:r>
              <a:rPr lang="en-US" sz="3200" baseline="-25000" dirty="0" smtClean="0"/>
              <a:t>t-1</a:t>
            </a:r>
            <a:r>
              <a:rPr lang="en-US" sz="3200" dirty="0" smtClean="0">
                <a:latin typeface="Symbol" panose="05050102010706020507" pitchFamily="18" charset="2"/>
              </a:rPr>
              <a:t>+</a:t>
            </a:r>
            <a:r>
              <a:rPr lang="en-US" sz="3200" dirty="0" smtClean="0"/>
              <a:t>e</a:t>
            </a:r>
            <a:r>
              <a:rPr lang="en-US" sz="3200" baseline="-25000" dirty="0" smtClean="0"/>
              <a:t>t</a:t>
            </a:r>
            <a:endParaRPr lang="en-US" sz="3200" baseline="-25000" dirty="0"/>
          </a:p>
          <a:p>
            <a:r>
              <a:rPr lang="en-US" sz="3600" baseline="-25000" dirty="0" smtClean="0"/>
              <a:t>  </a:t>
            </a:r>
          </a:p>
          <a:p>
            <a:r>
              <a:rPr lang="en-US" sz="3600" baseline="-25000" dirty="0" smtClean="0"/>
              <a:t>                                    </a:t>
            </a: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3200" baseline="-250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0</a:t>
            </a:r>
            <a:r>
              <a:rPr lang="en-US" sz="3200" dirty="0" smtClean="0">
                <a:latin typeface="Symbol" panose="05050102010706020507" pitchFamily="18" charset="2"/>
              </a:rPr>
              <a:t>                    </a:t>
            </a:r>
            <a:r>
              <a:rPr lang="en-US" sz="3200" dirty="0" smtClean="0">
                <a:solidFill>
                  <a:srgbClr val="00B0F0"/>
                </a:solidFill>
                <a:latin typeface="Symbol" panose="05050102010706020507" pitchFamily="18" charset="2"/>
              </a:rPr>
              <a:t>b</a:t>
            </a:r>
            <a:r>
              <a:rPr lang="en-US" sz="3200" baseline="-25000" dirty="0" smtClean="0">
                <a:solidFill>
                  <a:srgbClr val="00B0F0"/>
                </a:solidFill>
                <a:latin typeface="Symbol" panose="05050102010706020507" pitchFamily="18" charset="2"/>
              </a:rPr>
              <a:t>1</a:t>
            </a:r>
            <a:r>
              <a:rPr lang="en-US" sz="3200" dirty="0" smtClean="0">
                <a:latin typeface="+mj-lt"/>
              </a:rPr>
              <a:t>t</a:t>
            </a:r>
            <a:r>
              <a:rPr lang="en-US" sz="3200" dirty="0" smtClean="0">
                <a:latin typeface="Symbol" panose="05050102010706020507" pitchFamily="18" charset="2"/>
              </a:rPr>
              <a:t> </a:t>
            </a:r>
            <a:endParaRPr lang="en-US" sz="3200" dirty="0" smtClean="0"/>
          </a:p>
          <a:p>
            <a:endParaRPr lang="en-US" sz="3600" baseline="-25000" dirty="0" smtClean="0"/>
          </a:p>
        </p:txBody>
      </p:sp>
      <p:pic>
        <p:nvPicPr>
          <p:cNvPr id="7" name="Picture 4" descr="https://sp.yimg.com/ib/th?id=JN.UMqzcnYS%2buSI6Fa8sT61dg&amp;pid=15.1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782768"/>
            <a:ext cx="1054693" cy="129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59934" y="4632848"/>
            <a:ext cx="69554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3600" dirty="0"/>
              <a:t>H</a:t>
            </a:r>
            <a:r>
              <a:rPr lang="en-US" sz="3600" baseline="-25000" dirty="0"/>
              <a:t>0</a:t>
            </a:r>
            <a:r>
              <a:rPr lang="en-US" sz="3600" dirty="0"/>
              <a:t>: </a:t>
            </a:r>
            <a:r>
              <a:rPr lang="en-US" sz="3600" dirty="0">
                <a:solidFill>
                  <a:srgbClr val="FF0000"/>
                </a:solidFill>
                <a:latin typeface="Symbol" panose="05050102010706020507" pitchFamily="18" charset="2"/>
              </a:rPr>
              <a:t>r-1</a:t>
            </a:r>
            <a:r>
              <a:rPr lang="en-US" sz="3600" dirty="0">
                <a:latin typeface="Symbol" panose="05050102010706020507" pitchFamily="18" charset="2"/>
              </a:rPr>
              <a:t>=0</a:t>
            </a:r>
          </a:p>
          <a:p>
            <a:r>
              <a:rPr lang="en-US" sz="3600" dirty="0"/>
              <a:t>              Regress Y</a:t>
            </a:r>
            <a:r>
              <a:rPr lang="en-US" sz="3600" baseline="-25000" dirty="0"/>
              <a:t>t</a:t>
            </a:r>
            <a:r>
              <a:rPr lang="en-US" sz="3600" dirty="0">
                <a:latin typeface="Symbol" panose="05050102010706020507" pitchFamily="18" charset="2"/>
              </a:rPr>
              <a:t>-</a:t>
            </a:r>
            <a:r>
              <a:rPr lang="en-US" sz="3600" dirty="0"/>
              <a:t>Y</a:t>
            </a:r>
            <a:r>
              <a:rPr lang="en-US" sz="3600" baseline="-25000" dirty="0"/>
              <a:t>t-1</a:t>
            </a:r>
            <a:r>
              <a:rPr lang="en-US" sz="3600" dirty="0"/>
              <a:t> on </a:t>
            </a:r>
            <a:r>
              <a:rPr lang="en-US" sz="3600" dirty="0">
                <a:solidFill>
                  <a:srgbClr val="00B050"/>
                </a:solidFill>
              </a:rPr>
              <a:t>1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00B050"/>
                </a:solidFill>
              </a:rPr>
              <a:t>t</a:t>
            </a:r>
            <a:r>
              <a:rPr lang="en-US" sz="3600" dirty="0" smtClean="0"/>
              <a:t>, </a:t>
            </a:r>
            <a:r>
              <a:rPr lang="en-US" sz="3600" dirty="0">
                <a:solidFill>
                  <a:srgbClr val="FF0000"/>
                </a:solidFill>
              </a:rPr>
              <a:t>Y</a:t>
            </a:r>
            <a:r>
              <a:rPr lang="en-US" sz="3600" baseline="-25000" dirty="0">
                <a:solidFill>
                  <a:srgbClr val="FF0000"/>
                </a:solidFill>
              </a:rPr>
              <a:t>t-1</a:t>
            </a:r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                                               </a:t>
            </a:r>
            <a:r>
              <a:rPr lang="en-US" sz="3600" dirty="0" smtClean="0">
                <a:solidFill>
                  <a:srgbClr val="FF0000"/>
                </a:solidFill>
              </a:rPr>
              <a:t>      t-stat</a:t>
            </a:r>
            <a:endParaRPr lang="en-US" sz="3600" dirty="0"/>
          </a:p>
        </p:txBody>
      </p:sp>
      <p:pic>
        <p:nvPicPr>
          <p:cNvPr id="38914" name="Picture 2" descr="C:\Users\dickey\AppData\Local\Temp\SAS Temporary Files\_TD3120_DICKEY-E6430_\SGPlot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124200"/>
            <a:ext cx="18288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0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684074"/>
            <a:ext cx="8263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 </a:t>
            </a:r>
            <a:r>
              <a:rPr lang="en-US" sz="3600" dirty="0" err="1"/>
              <a:t>Y</a:t>
            </a:r>
            <a:r>
              <a:rPr lang="en-US" sz="3600" baseline="-25000" dirty="0" err="1"/>
              <a:t>t</a:t>
            </a:r>
            <a:r>
              <a:rPr lang="en-US" sz="3600" dirty="0">
                <a:latin typeface="Symbol" panose="05050102010706020507" pitchFamily="18" charset="2"/>
              </a:rPr>
              <a:t>-</a:t>
            </a:r>
            <a:r>
              <a:rPr lang="en-US" sz="3600" dirty="0">
                <a:solidFill>
                  <a:srgbClr val="00B050"/>
                </a:solidFill>
              </a:rPr>
              <a:t>(</a:t>
            </a:r>
            <a:r>
              <a:rPr lang="en-US" sz="3600" dirty="0" err="1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600" dirty="0" err="1">
                <a:solidFill>
                  <a:srgbClr val="00B050"/>
                </a:solidFill>
              </a:rPr>
              <a:t>t</a:t>
            </a:r>
            <a:r>
              <a:rPr lang="en-US" sz="3600" dirty="0">
                <a:solidFill>
                  <a:srgbClr val="00B050"/>
                </a:solidFill>
              </a:rPr>
              <a:t>)   </a:t>
            </a:r>
            <a:r>
              <a:rPr lang="en-US" sz="3600" dirty="0"/>
              <a:t>=   </a:t>
            </a:r>
            <a:r>
              <a:rPr lang="en-US" sz="3600" dirty="0">
                <a:latin typeface="Symbol" panose="05050102010706020507" pitchFamily="18" charset="2"/>
              </a:rPr>
              <a:t>r</a:t>
            </a:r>
            <a:r>
              <a:rPr lang="en-US" sz="3600" dirty="0"/>
              <a:t>(Y</a:t>
            </a:r>
            <a:r>
              <a:rPr lang="en-US" sz="3600" baseline="-25000" dirty="0"/>
              <a:t>t-1</a:t>
            </a:r>
            <a:r>
              <a:rPr lang="en-US" sz="3600" dirty="0">
                <a:latin typeface="Symbol" panose="05050102010706020507" pitchFamily="18" charset="2"/>
              </a:rPr>
              <a:t>- </a:t>
            </a:r>
            <a:r>
              <a:rPr lang="en-US" sz="36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600" dirty="0" err="1">
                <a:solidFill>
                  <a:srgbClr val="00B050"/>
                </a:solidFill>
                <a:latin typeface="Symbol" panose="05050102010706020507" pitchFamily="18" charset="2"/>
              </a:rPr>
              <a:t>a+b</a:t>
            </a:r>
            <a:r>
              <a:rPr lang="en-US" sz="3600" dirty="0">
                <a:solidFill>
                  <a:srgbClr val="00B050"/>
                </a:solidFill>
                <a:latin typeface="Symbol" panose="05050102010706020507" pitchFamily="18" charset="2"/>
              </a:rPr>
              <a:t>(</a:t>
            </a:r>
            <a:r>
              <a:rPr lang="en-US" sz="3600" dirty="0">
                <a:solidFill>
                  <a:srgbClr val="00B050"/>
                </a:solidFill>
              </a:rPr>
              <a:t>t-1))</a:t>
            </a:r>
            <a:r>
              <a:rPr lang="en-US" sz="3600" dirty="0"/>
              <a:t>)</a:t>
            </a:r>
            <a:r>
              <a:rPr lang="en-US" sz="3600" dirty="0">
                <a:latin typeface="Symbol" panose="05050102010706020507" pitchFamily="18" charset="2"/>
              </a:rPr>
              <a:t>+</a:t>
            </a:r>
            <a:r>
              <a:rPr lang="en-US" sz="3600" dirty="0"/>
              <a:t>e</a:t>
            </a:r>
            <a:r>
              <a:rPr lang="en-US" sz="3600" baseline="-25000" dirty="0"/>
              <a:t>t</a:t>
            </a:r>
            <a:endParaRPr lang="en-US" sz="3600" baseline="-25000" dirty="0" smtClean="0"/>
          </a:p>
          <a:p>
            <a:r>
              <a:rPr lang="en-US" sz="3600" dirty="0" smtClean="0"/>
              <a:t>       If  H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:</a:t>
            </a:r>
            <a:r>
              <a:rPr 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sz="3600" dirty="0" smtClean="0">
                <a:solidFill>
                  <a:srgbClr val="FF0000"/>
                </a:solidFill>
              </a:rPr>
              <a:t>=1</a:t>
            </a:r>
            <a:r>
              <a:rPr lang="en-US" sz="3600" dirty="0" smtClean="0"/>
              <a:t> is true then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= 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+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r>
              <a:rPr lang="en-US" sz="3600" dirty="0" smtClean="0"/>
              <a:t>+e</a:t>
            </a:r>
            <a:r>
              <a:rPr lang="en-US" sz="3600" baseline="-25000" dirty="0" smtClean="0"/>
              <a:t>t</a:t>
            </a:r>
            <a:r>
              <a:rPr lang="en-US" sz="3600" dirty="0" smtClean="0"/>
              <a:t> 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random walk with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drift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</a:rPr>
              <a:t>b</a:t>
            </a:r>
            <a:endParaRPr lang="en-US" sz="3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2" descr="C:\Users\dickey\AppData\Local\Temp\SAS Temporary Files\_TD3120_DICKEY-E6430_\SGPlot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95600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parksbrothers.com/wp-content/uploads/Co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2400"/>
            <a:ext cx="990600" cy="1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rksbrothers.com/wp-content/uploads/Cor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86200"/>
            <a:ext cx="990600" cy="1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7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8253" y="543580"/>
            <a:ext cx="347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Corn yields, </a:t>
            </a:r>
            <a:r>
              <a:rPr lang="en-US" sz="2800" dirty="0" smtClean="0">
                <a:solidFill>
                  <a:srgbClr val="FF0000"/>
                </a:solidFill>
              </a:rPr>
              <a:t>after 1942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32844" y="1219200"/>
            <a:ext cx="7525356" cy="181588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SAS Monospace" panose="020B0609020202020204" pitchFamily="49" charset="0"/>
              </a:rPr>
              <a:t>            </a:t>
            </a:r>
            <a:r>
              <a:rPr lang="en-US" sz="1600" dirty="0">
                <a:latin typeface="SAS Monospace" panose="020B0609020202020204" pitchFamily="49" charset="0"/>
              </a:rPr>
              <a:t>Dickey-Fuller Unit Root Tests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Type        Lags   </a:t>
            </a:r>
            <a:r>
              <a:rPr lang="en-US" sz="1600" dirty="0" smtClean="0">
                <a:latin typeface="SAS Monospace" panose="020B0609020202020204" pitchFamily="49" charset="0"/>
              </a:rPr>
              <a:t>     </a:t>
            </a:r>
            <a:r>
              <a:rPr lang="en-US" sz="1600" dirty="0">
                <a:latin typeface="SAS Monospace" panose="020B0609020202020204" pitchFamily="49" charset="0"/>
              </a:rPr>
              <a:t>Rho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r>
              <a:rPr lang="en-US" sz="1600" dirty="0" err="1" smtClean="0">
                <a:latin typeface="SAS Monospace" panose="020B0609020202020204" pitchFamily="49" charset="0"/>
              </a:rPr>
              <a:t>Pr</a:t>
            </a:r>
            <a:r>
              <a:rPr lang="en-US" sz="1600" dirty="0" smtClean="0">
                <a:latin typeface="SAS Monospace" panose="020B0609020202020204" pitchFamily="49" charset="0"/>
              </a:rPr>
              <a:t>&lt;Rho      </a:t>
            </a:r>
            <a:r>
              <a:rPr lang="en-US" sz="1600" dirty="0">
                <a:latin typeface="SAS Monospace" panose="020B0609020202020204" pitchFamily="49" charset="0"/>
              </a:rPr>
              <a:t>Tau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r>
              <a:rPr lang="en-US" sz="1600" dirty="0" err="1" smtClean="0">
                <a:latin typeface="SAS Monospace" panose="020B0609020202020204" pitchFamily="49" charset="0"/>
              </a:rPr>
              <a:t>Pr</a:t>
            </a:r>
            <a:r>
              <a:rPr lang="en-US" sz="1600" dirty="0" smtClean="0">
                <a:latin typeface="SAS Monospace" panose="020B0609020202020204" pitchFamily="49" charset="0"/>
              </a:rPr>
              <a:t>&lt;Tau  </a:t>
            </a:r>
            <a:endParaRPr lang="en-US" sz="1600" dirty="0">
              <a:latin typeface="SAS Monospace" panose="020B0609020202020204" pitchFamily="49" charset="0"/>
            </a:endParaRP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Zero Mean      0  </a:t>
            </a:r>
            <a:r>
              <a:rPr lang="en-US" sz="1600" dirty="0" smtClean="0">
                <a:latin typeface="SAS Monospace" panose="020B0609020202020204" pitchFamily="49" charset="0"/>
              </a:rPr>
              <a:t>   </a:t>
            </a:r>
            <a:r>
              <a:rPr lang="en-US" sz="1600" dirty="0">
                <a:latin typeface="SAS Monospace" panose="020B0609020202020204" pitchFamily="49" charset="0"/>
              </a:rPr>
              <a:t>0.7047   0.8515  </a:t>
            </a:r>
            <a:r>
              <a:rPr lang="en-US" sz="1600" dirty="0" smtClean="0">
                <a:latin typeface="SAS Monospace" panose="020B0609020202020204" pitchFamily="49" charset="0"/>
              </a:rPr>
              <a:t>   </a:t>
            </a:r>
            <a:r>
              <a:rPr lang="en-US" sz="1600" dirty="0">
                <a:latin typeface="SAS Monospace" panose="020B0609020202020204" pitchFamily="49" charset="0"/>
              </a:rPr>
              <a:t>0.61   0.8454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Single Mean    0 </a:t>
            </a:r>
            <a:r>
              <a:rPr lang="en-US" sz="1600" dirty="0" smtClean="0">
                <a:latin typeface="SAS Monospace" panose="020B0609020202020204" pitchFamily="49" charset="0"/>
              </a:rPr>
              <a:t>   </a:t>
            </a:r>
            <a:r>
              <a:rPr lang="en-US" sz="1600" dirty="0">
                <a:latin typeface="SAS Monospace" panose="020B0609020202020204" pitchFamily="49" charset="0"/>
              </a:rPr>
              <a:t>-3.6170   0.5739 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r>
              <a:rPr lang="en-US" sz="1600" dirty="0">
                <a:latin typeface="SAS Monospace" panose="020B0609020202020204" pitchFamily="49" charset="0"/>
              </a:rPr>
              <a:t>-1.23   0.6559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Trend          0 </a:t>
            </a:r>
            <a:r>
              <a:rPr lang="en-US" sz="1600" dirty="0" smtClean="0">
                <a:latin typeface="SAS Monospace" panose="020B0609020202020204" pitchFamily="49" charset="0"/>
              </a:rPr>
              <a:t>  -</a:t>
            </a:r>
            <a:r>
              <a:rPr lang="en-US" sz="1600" dirty="0">
                <a:latin typeface="SAS Monospace" panose="020B0609020202020204" pitchFamily="49" charset="0"/>
              </a:rPr>
              <a:t>74.8033   0.0002 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-8.65   &lt;.0001 </a:t>
            </a:r>
          </a:p>
        </p:txBody>
      </p:sp>
      <p:sp>
        <p:nvSpPr>
          <p:cNvPr id="3" name="Rectangle 2"/>
          <p:cNvSpPr/>
          <p:nvPr/>
        </p:nvSpPr>
        <p:spPr>
          <a:xfrm>
            <a:off x="428322" y="3276600"/>
            <a:ext cx="8534400" cy="2585323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      </a:t>
            </a:r>
            <a:r>
              <a:rPr lang="en-US" sz="1600" dirty="0">
                <a:latin typeface="SAS Monospace" panose="020B0609020202020204" pitchFamily="49" charset="0"/>
              </a:rPr>
              <a:t>Autocorrelation Check of </a:t>
            </a:r>
            <a:r>
              <a:rPr lang="en-US" sz="1600" dirty="0" smtClean="0">
                <a:latin typeface="SAS Monospace" panose="020B0609020202020204" pitchFamily="49" charset="0"/>
              </a:rPr>
              <a:t>Residuals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               (from </a:t>
            </a:r>
            <a:r>
              <a:rPr lang="en-US" sz="1600" b="1" u="sng" dirty="0" smtClean="0">
                <a:solidFill>
                  <a:srgbClr val="00B050"/>
                </a:solidFill>
                <a:latin typeface="SAS Monospace" panose="020B0609020202020204" pitchFamily="49" charset="0"/>
              </a:rPr>
              <a:t>linear</a:t>
            </a:r>
            <a:r>
              <a:rPr lang="en-US" sz="1600" b="1" dirty="0" smtClean="0">
                <a:solidFill>
                  <a:srgbClr val="00B050"/>
                </a:solidFill>
                <a:latin typeface="SAS Monospace" panose="020B0609020202020204" pitchFamily="49" charset="0"/>
              </a:rPr>
              <a:t> </a:t>
            </a:r>
            <a:r>
              <a:rPr lang="en-US" sz="1600" b="1" u="sng" dirty="0" smtClean="0">
                <a:solidFill>
                  <a:srgbClr val="00B050"/>
                </a:solidFill>
                <a:latin typeface="SAS Monospace" panose="020B0609020202020204" pitchFamily="49" charset="0"/>
              </a:rPr>
              <a:t>trend</a:t>
            </a:r>
            <a:r>
              <a:rPr lang="en-US" sz="1600" b="1" dirty="0" smtClean="0">
                <a:solidFill>
                  <a:srgbClr val="00B050"/>
                </a:solidFill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plus white noise)</a:t>
            </a:r>
            <a:endParaRPr lang="en-US" sz="1600" dirty="0">
              <a:latin typeface="SAS Monospace" panose="020B0609020202020204" pitchFamily="49" charset="0"/>
            </a:endParaRP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To     Chi-      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&gt;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Lag   Square  DF  </a:t>
            </a:r>
            <a:r>
              <a:rPr lang="en-US" sz="1600" dirty="0" err="1">
                <a:latin typeface="SAS Monospace" panose="020B0609020202020204" pitchFamily="49" charset="0"/>
              </a:rPr>
              <a:t>ChiSq</a:t>
            </a:r>
            <a:r>
              <a:rPr lang="en-US" sz="1600" dirty="0">
                <a:latin typeface="SAS Monospace" panose="020B0609020202020204" pitchFamily="49" charset="0"/>
              </a:rPr>
              <a:t> -------------Autocorrelations-</a:t>
            </a:r>
            <a:r>
              <a:rPr lang="en-US" sz="1600" dirty="0" smtClean="0">
                <a:latin typeface="SAS Monospace" panose="020B0609020202020204" pitchFamily="49" charset="0"/>
              </a:rPr>
              <a:t>-----------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 6     4.27   6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0.6403</a:t>
            </a:r>
            <a:r>
              <a:rPr lang="en-US" sz="1600" dirty="0">
                <a:latin typeface="SAS Monospace" panose="020B0609020202020204" pitchFamily="49" charset="0"/>
              </a:rPr>
              <a:t> -0.053 -0.042 -0.060 -0.022  0.204 -0.061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12    10.82  12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0.5445</a:t>
            </a:r>
            <a:r>
              <a:rPr lang="en-US" sz="1600" dirty="0">
                <a:latin typeface="SAS Monospace" panose="020B0609020202020204" pitchFamily="49" charset="0"/>
              </a:rPr>
              <a:t> -0.017 -0.087 -0.053  0.126 -0.205 -0.083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18    15.54  18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0.6247</a:t>
            </a:r>
            <a:r>
              <a:rPr lang="en-US" sz="1600" dirty="0">
                <a:latin typeface="SAS Monospace" panose="020B0609020202020204" pitchFamily="49" charset="0"/>
              </a:rPr>
              <a:t>  0.029  0.020 -0.019 -0.200  0.041 -0.079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24    22.43  24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0.5535</a:t>
            </a:r>
            <a:r>
              <a:rPr lang="en-US" sz="1600" dirty="0">
                <a:latin typeface="SAS Monospace" panose="020B0609020202020204" pitchFamily="49" charset="0"/>
              </a:rPr>
              <a:t>  0.188 -0.076 -0.109  0.006  0.076  0.090</a:t>
            </a:r>
          </a:p>
        </p:txBody>
      </p:sp>
      <p:pic>
        <p:nvPicPr>
          <p:cNvPr id="11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91024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9878" y="6082784"/>
            <a:ext cx="837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Lesson 4:  Just because a series is trending up </a:t>
            </a:r>
            <a:r>
              <a:rPr lang="en-US" b="1" u="sng" dirty="0" smtClean="0">
                <a:solidFill>
                  <a:srgbClr val="FF0000"/>
                </a:solidFill>
              </a:rPr>
              <a:t>does not </a:t>
            </a:r>
            <a:r>
              <a:rPr lang="en-US" b="1" dirty="0" smtClean="0">
                <a:solidFill>
                  <a:srgbClr val="FF0000"/>
                </a:solidFill>
              </a:rPr>
              <a:t>mean you need to difference!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3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" y="4406205"/>
            <a:ext cx="7924800" cy="1384995"/>
          </a:xfrm>
          <a:prstGeom prst="rect">
            <a:avLst/>
          </a:prstGeom>
          <a:ln w="28575">
            <a:solidFill>
              <a:srgbClr val="2B72FF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If we all worked on the assumption that what is accepted as true is really true, there would be little hope of advance. (</a:t>
            </a:r>
            <a:r>
              <a:rPr lang="en-US" sz="2800" dirty="0" smtClean="0"/>
              <a:t>Orville Wright)</a:t>
            </a:r>
            <a:endParaRPr lang="en-US" sz="2800" dirty="0"/>
          </a:p>
        </p:txBody>
      </p:sp>
      <p:pic>
        <p:nvPicPr>
          <p:cNvPr id="25602" name="Picture 2" descr="First fligh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00200"/>
            <a:ext cx="2857500" cy="1847851"/>
          </a:xfrm>
          <a:prstGeom prst="rect">
            <a:avLst/>
          </a:prstGeom>
          <a:noFill/>
          <a:ln w="28575">
            <a:solidFill>
              <a:srgbClr val="2B7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://upload.wikimedia.org/wikipedia/commons/thumb/a/af/Orville_Wright_1905-crop.jpg/150px-Orville_Wright_1905-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00224"/>
            <a:ext cx="1428750" cy="1781176"/>
          </a:xfrm>
          <a:prstGeom prst="rect">
            <a:avLst/>
          </a:prstGeom>
          <a:noFill/>
          <a:ln w="28575">
            <a:solidFill>
              <a:srgbClr val="2B7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67200" y="3429000"/>
            <a:ext cx="2798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Powered flight </a:t>
            </a:r>
          </a:p>
          <a:p>
            <a:r>
              <a:rPr lang="en-US" dirty="0" smtClean="0"/>
              <a:t>Kill Devil Hills NC, Dec. 1903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9878" y="545068"/>
            <a:ext cx="60237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Lesson 4:  Just because a series is trending up </a:t>
            </a:r>
          </a:p>
          <a:p>
            <a:r>
              <a:rPr lang="en-US" sz="2400" b="1" u="sng" dirty="0" smtClean="0">
                <a:solidFill>
                  <a:srgbClr val="FF0000"/>
                </a:solidFill>
              </a:rPr>
              <a:t>does not </a:t>
            </a:r>
            <a:r>
              <a:rPr lang="en-US" sz="2400" b="1" dirty="0" smtClean="0">
                <a:solidFill>
                  <a:srgbClr val="FF0000"/>
                </a:solidFill>
              </a:rPr>
              <a:t>mean you need to difference!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6353" y="119390"/>
            <a:ext cx="3731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Corn yields, </a:t>
            </a:r>
            <a:r>
              <a:rPr lang="en-US" sz="2800" dirty="0" smtClean="0">
                <a:solidFill>
                  <a:srgbClr val="2B72FF"/>
                </a:solidFill>
              </a:rPr>
              <a:t>before 1943</a:t>
            </a:r>
            <a:endParaRPr lang="en-US" sz="2800" dirty="0">
              <a:solidFill>
                <a:srgbClr val="2B72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1444" y="774145"/>
            <a:ext cx="6839556" cy="1569660"/>
          </a:xfrm>
          <a:prstGeom prst="rect">
            <a:avLst/>
          </a:prstGeom>
          <a:ln w="28575">
            <a:solidFill>
              <a:srgbClr val="2B72FF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                           </a:t>
            </a:r>
            <a:r>
              <a:rPr lang="en-US" sz="1600" dirty="0">
                <a:latin typeface="SAS Monospace" panose="020B0609020202020204" pitchFamily="49" charset="0"/>
              </a:rPr>
              <a:t>Dickey-Fuller Unit Root Tests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Type        </a:t>
            </a:r>
            <a:r>
              <a:rPr lang="en-US" sz="1600" dirty="0">
                <a:latin typeface="SAS Monospace" panose="020B0609020202020204" pitchFamily="49" charset="0"/>
              </a:rPr>
              <a:t>Lags      Rho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&lt; Rho     Tau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r>
              <a:rPr lang="en-US" sz="1600" dirty="0" err="1" smtClean="0">
                <a:latin typeface="SAS Monospace" panose="020B0609020202020204" pitchFamily="49" charset="0"/>
              </a:rPr>
              <a:t>Pr</a:t>
            </a:r>
            <a:r>
              <a:rPr lang="en-US" sz="1600" dirty="0" smtClean="0">
                <a:latin typeface="SAS Monospace" panose="020B0609020202020204" pitchFamily="49" charset="0"/>
              </a:rPr>
              <a:t>&lt;Tau</a:t>
            </a:r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 smtClean="0">
                <a:latin typeface="SAS Monospace" panose="020B0609020202020204" pitchFamily="49" charset="0"/>
              </a:rPr>
              <a:t>  Zero </a:t>
            </a:r>
            <a:r>
              <a:rPr lang="en-US" sz="1600" dirty="0">
                <a:latin typeface="SAS Monospace" panose="020B0609020202020204" pitchFamily="49" charset="0"/>
              </a:rPr>
              <a:t>Mean      0  -0.4836   0.5712   -0.35   0.5569</a:t>
            </a:r>
          </a:p>
          <a:p>
            <a:r>
              <a:rPr lang="en-US" sz="1600" dirty="0" smtClean="0">
                <a:latin typeface="SAS Monospace" panose="020B0609020202020204" pitchFamily="49" charset="0"/>
              </a:rPr>
              <a:t>  Single </a:t>
            </a:r>
            <a:r>
              <a:rPr lang="en-US" sz="1600" dirty="0">
                <a:latin typeface="SAS Monospace" panose="020B0609020202020204" pitchFamily="49" charset="0"/>
              </a:rPr>
              <a:t>Mean    0 -67.4004   0.0007  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-7.26   0.0001</a:t>
            </a:r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 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Trend          </a:t>
            </a:r>
            <a:r>
              <a:rPr lang="en-US" sz="1600" dirty="0">
                <a:latin typeface="SAS Monospace" panose="020B0609020202020204" pitchFamily="49" charset="0"/>
              </a:rPr>
              <a:t>0 -67.4900   0.0002  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-7.23   &lt;.</a:t>
            </a:r>
            <a:r>
              <a:rPr lang="en-US" sz="1600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0001</a:t>
            </a:r>
            <a:endParaRPr lang="en-US" sz="1600" b="1" dirty="0">
              <a:solidFill>
                <a:srgbClr val="FF0000"/>
              </a:solidFill>
              <a:latin typeface="SAS Monospace" panose="020B060902020202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3559" y="2819400"/>
            <a:ext cx="8534400" cy="3785652"/>
          </a:xfrm>
          <a:prstGeom prst="rect">
            <a:avLst/>
          </a:prstGeom>
          <a:ln w="28575">
            <a:solidFill>
              <a:srgbClr val="2B72FF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                 Maximum </a:t>
            </a:r>
            <a:r>
              <a:rPr lang="en-US" sz="1600" dirty="0">
                <a:latin typeface="SAS Monospace" panose="020B0609020202020204" pitchFamily="49" charset="0"/>
              </a:rPr>
              <a:t>Likelihood Estimation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                           Standard                 </a:t>
            </a:r>
            <a:r>
              <a:rPr lang="en-US" sz="1600" dirty="0" err="1">
                <a:latin typeface="SAS Monospace" panose="020B0609020202020204" pitchFamily="49" charset="0"/>
              </a:rPr>
              <a:t>Approx</a:t>
            </a:r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Parameter      Estimate         Error    t Value   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&gt; |t| 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MU             </a:t>
            </a:r>
            <a:r>
              <a:rPr lang="en-US" sz="1600" b="1" dirty="0">
                <a:solidFill>
                  <a:srgbClr val="00B050"/>
                </a:solidFill>
                <a:latin typeface="SAS Monospace" panose="020B0609020202020204" pitchFamily="49" charset="0"/>
              </a:rPr>
              <a:t>26.17532</a:t>
            </a:r>
            <a:r>
              <a:rPr lang="en-US" sz="1600" dirty="0">
                <a:latin typeface="SAS Monospace" panose="020B0609020202020204" pitchFamily="49" charset="0"/>
              </a:rPr>
              <a:t>       0.36683      71.35      &lt;.0001  </a:t>
            </a:r>
            <a:r>
              <a:rPr lang="en-US" sz="1600" dirty="0" smtClean="0">
                <a:latin typeface="SAS Monospace" panose="020B0609020202020204" pitchFamily="49" charset="0"/>
              </a:rPr>
              <a:t>  </a:t>
            </a:r>
            <a:endParaRPr lang="en-US" sz="1600" dirty="0">
              <a:latin typeface="SAS Monospace" panose="020B0609020202020204" pitchFamily="49" charset="0"/>
            </a:endParaRP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               Autocorrelation Check of Residuals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To     Chi-      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&gt;</a:t>
            </a:r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Lag   Square  DF  </a:t>
            </a:r>
            <a:r>
              <a:rPr lang="en-US" sz="1600" dirty="0" err="1">
                <a:latin typeface="SAS Monospace" panose="020B0609020202020204" pitchFamily="49" charset="0"/>
              </a:rPr>
              <a:t>ChiSq</a:t>
            </a:r>
            <a:r>
              <a:rPr lang="en-US" sz="1600" dirty="0">
                <a:latin typeface="SAS Monospace" panose="020B0609020202020204" pitchFamily="49" charset="0"/>
              </a:rPr>
              <a:t> -------------Autocorrelations-</a:t>
            </a:r>
            <a:r>
              <a:rPr lang="en-US" sz="1600" dirty="0" smtClean="0">
                <a:latin typeface="SAS Monospace" panose="020B0609020202020204" pitchFamily="49" charset="0"/>
              </a:rPr>
              <a:t>-----------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  6     3.25   6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0.7764</a:t>
            </a:r>
            <a:r>
              <a:rPr lang="en-US" sz="1600" dirty="0">
                <a:latin typeface="SAS Monospace" panose="020B0609020202020204" pitchFamily="49" charset="0"/>
              </a:rPr>
              <a:t>  0.100  0.070  0.034  0.029 -0.111 -0.098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12     7.07  12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0.8532</a:t>
            </a:r>
            <a:r>
              <a:rPr lang="en-US" sz="1600" dirty="0">
                <a:latin typeface="SAS Monospace" panose="020B0609020202020204" pitchFamily="49" charset="0"/>
              </a:rPr>
              <a:t>  0.037 -0.111 -0.096 -0.067 -0.103 -0.064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18     8.76  18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0.9651</a:t>
            </a:r>
            <a:r>
              <a:rPr lang="en-US" sz="1600" dirty="0">
                <a:latin typeface="SAS Monospace" panose="020B0609020202020204" pitchFamily="49" charset="0"/>
              </a:rPr>
              <a:t> -0.033  0.014 -0.049 -0.018  0.102 -0.048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 24    14.92  24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0.9232</a:t>
            </a:r>
            <a:r>
              <a:rPr lang="en-US" sz="1600" dirty="0">
                <a:latin typeface="SAS Monospace" panose="020B0609020202020204" pitchFamily="49" charset="0"/>
              </a:rPr>
              <a:t> -0.019  0.120  0.105 -0.134  0.041 -0.103</a:t>
            </a:r>
          </a:p>
        </p:txBody>
      </p:sp>
      <p:pic>
        <p:nvPicPr>
          <p:cNvPr id="11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6" y="157490"/>
            <a:ext cx="91024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8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C:\Users\dickey\AppData\Local\Temp\SAS Temporary Files\_TD1172_DICKEY-E6430_\SGPlot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49" y="990600"/>
            <a:ext cx="6096851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p.yimg.com/ay/hockeymonkey/bauer-supreme-totalone-mx3-mini-composite-stick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4600" y="2133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54" y="3581400"/>
            <a:ext cx="503746" cy="7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7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 descr="C:\Users\dickey\AppData\Local\Temp\SAS Temporary Files\_TD1172_DICKEY-E6430_\SGPlot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349" y="990600"/>
            <a:ext cx="6096851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ep.yimg.com/ay/hockeymonkey/bauer-supreme-totalone-mx3-mini-composite-stick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0" y="2133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54" y="3581400"/>
            <a:ext cx="503746" cy="75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5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2200" y="1219200"/>
            <a:ext cx="4998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                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9" y="381000"/>
            <a:ext cx="8089044" cy="60667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753364"/>
            <a:ext cx="685800" cy="68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xit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91024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8253" y="543580"/>
            <a:ext cx="4397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Corn yields, full data set, OLS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309657" y="1905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1866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95657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6" name="Picture 3" descr="C:\Users\dickey\AppData\Local\Temp\SAS Temporary Files\_TD6416_DICKEY-E6430_\SGPl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74" y="1295400"/>
            <a:ext cx="1482726" cy="111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1632" y="2667000"/>
            <a:ext cx="8610600" cy="1877437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SAS Monospace" panose="020B0609020202020204" pitchFamily="49" charset="0"/>
              </a:rPr>
              <a:t>                        OLS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</a:t>
            </a:r>
            <a:r>
              <a:rPr lang="en-US" sz="1600" dirty="0" smtClean="0">
                <a:latin typeface="SAS Monospace" panose="020B0609020202020204" pitchFamily="49" charset="0"/>
              </a:rPr>
              <a:t>                  Parameter    Standard</a:t>
            </a:r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Variable     DF 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Estimate   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Error    t Value    </a:t>
            </a:r>
            <a:r>
              <a:rPr lang="en-US" sz="1600" dirty="0" err="1" smtClean="0">
                <a:latin typeface="SAS Monospace" panose="020B0609020202020204" pitchFamily="49" charset="0"/>
              </a:rPr>
              <a:t>Pr</a:t>
            </a:r>
            <a:r>
              <a:rPr lang="en-US" sz="1600" dirty="0" smtClean="0">
                <a:latin typeface="SAS Monospace" panose="020B0609020202020204" pitchFamily="49" charset="0"/>
              </a:rPr>
              <a:t>&gt;|</a:t>
            </a:r>
            <a:r>
              <a:rPr lang="en-US" sz="1600" dirty="0">
                <a:latin typeface="SAS Monospace" panose="020B0609020202020204" pitchFamily="49" charset="0"/>
              </a:rPr>
              <a:t>t</a:t>
            </a:r>
            <a:r>
              <a:rPr lang="en-US" sz="1600" dirty="0" smtClean="0">
                <a:latin typeface="SAS Monospace" panose="020B0609020202020204" pitchFamily="49" charset="0"/>
              </a:rPr>
              <a:t>|</a:t>
            </a:r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Intercept     1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-214.19228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73.80743      -2.90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0.0043</a:t>
            </a:r>
          </a:p>
          <a:p>
            <a:r>
              <a:rPr lang="en-US" sz="1600" dirty="0" err="1">
                <a:latin typeface="SAS Monospace" panose="020B0609020202020204" pitchFamily="49" charset="0"/>
              </a:rPr>
              <a:t>L_corn</a:t>
            </a:r>
            <a:r>
              <a:rPr lang="en-US" sz="1600" dirty="0">
                <a:latin typeface="SAS Monospace" panose="020B0609020202020204" pitchFamily="49" charset="0"/>
              </a:rPr>
              <a:t>        1     </a:t>
            </a:r>
            <a:r>
              <a:rPr lang="en-US" sz="1600" dirty="0" smtClean="0">
                <a:latin typeface="SAS Monospace" panose="020B0609020202020204" pitchFamily="49" charset="0"/>
              </a:rPr>
              <a:t>-</a:t>
            </a:r>
            <a:r>
              <a:rPr lang="en-US" sz="1600" dirty="0">
                <a:latin typeface="SAS Monospace" panose="020B0609020202020204" pitchFamily="49" charset="0"/>
              </a:rPr>
              <a:t>0.10437 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0.03840     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-2.72   </a:t>
            </a:r>
            <a:r>
              <a:rPr lang="en-US" sz="1600" b="1" dirty="0" smtClean="0">
                <a:solidFill>
                  <a:srgbClr val="FF0000"/>
                </a:solidFill>
                <a:latin typeface="SAS Monospace" panose="020B0609020202020204" pitchFamily="49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0.0074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year          1      </a:t>
            </a:r>
            <a:r>
              <a:rPr lang="en-US" sz="1600" dirty="0" smtClean="0">
                <a:latin typeface="SAS Monospace" panose="020B0609020202020204" pitchFamily="49" charset="0"/>
              </a:rPr>
              <a:t>0.11403     0.03904       </a:t>
            </a:r>
            <a:r>
              <a:rPr lang="en-US" sz="1600" dirty="0">
                <a:latin typeface="SAS Monospace" panose="020B0609020202020204" pitchFamily="49" charset="0"/>
              </a:rPr>
              <a:t>2.92   </a:t>
            </a:r>
            <a:r>
              <a:rPr lang="en-US" sz="1600" dirty="0" smtClean="0">
                <a:latin typeface="SAS Monospace" panose="020B0609020202020204" pitchFamily="49" charset="0"/>
              </a:rPr>
              <a:t> </a:t>
            </a:r>
            <a:r>
              <a:rPr lang="en-US" sz="1600" dirty="0">
                <a:latin typeface="SAS Monospace" panose="020B0609020202020204" pitchFamily="49" charset="0"/>
              </a:rPr>
              <a:t>0.0040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2844" y="4899124"/>
            <a:ext cx="7525356" cy="160043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  </a:t>
            </a:r>
            <a:r>
              <a:rPr lang="en-US" sz="1600" dirty="0" smtClean="0">
                <a:latin typeface="SAS Monospace" panose="020B0609020202020204" pitchFamily="49" charset="0"/>
              </a:rPr>
              <a:t>Dickey-Fuller </a:t>
            </a:r>
            <a:r>
              <a:rPr lang="en-US" sz="1600" dirty="0">
                <a:latin typeface="SAS Monospace" panose="020B0609020202020204" pitchFamily="49" charset="0"/>
              </a:rPr>
              <a:t>Unit Root Tests</a:t>
            </a:r>
          </a:p>
          <a:p>
            <a:endParaRPr lang="en-US" sz="1600" dirty="0">
              <a:latin typeface="SAS Monospace" panose="020B0609020202020204" pitchFamily="49" charset="0"/>
            </a:endParaRPr>
          </a:p>
          <a:p>
            <a:r>
              <a:rPr lang="en-US" sz="1600" dirty="0">
                <a:latin typeface="SAS Monospace" panose="020B0609020202020204" pitchFamily="49" charset="0"/>
              </a:rPr>
              <a:t> Type        Lags      Rho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&lt; Rho     Tau </a:t>
            </a:r>
            <a:r>
              <a:rPr lang="en-US" sz="1600" dirty="0" err="1">
                <a:latin typeface="SAS Monospace" panose="020B0609020202020204" pitchFamily="49" charset="0"/>
              </a:rPr>
              <a:t>Pr</a:t>
            </a:r>
            <a:r>
              <a:rPr lang="en-US" sz="1600" dirty="0">
                <a:latin typeface="SAS Monospace" panose="020B0609020202020204" pitchFamily="49" charset="0"/>
              </a:rPr>
              <a:t> &lt; Tau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Zero Mean      0   1.2872   0.9481    0.76   0.8777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Single Mean    0  -0.9267   0.8916   -0.33   0.9167   </a:t>
            </a:r>
          </a:p>
          <a:p>
            <a:r>
              <a:rPr lang="en-US" sz="1600" dirty="0">
                <a:latin typeface="SAS Monospace" panose="020B0609020202020204" pitchFamily="49" charset="0"/>
              </a:rPr>
              <a:t> Trend          0 -15.4471   0.1562   </a:t>
            </a:r>
            <a:r>
              <a:rPr lang="en-US" sz="1600" b="1" dirty="0">
                <a:solidFill>
                  <a:srgbClr val="FF0000"/>
                </a:solidFill>
                <a:latin typeface="SAS Monospace" panose="020B0609020202020204" pitchFamily="49" charset="0"/>
              </a:rPr>
              <a:t>-2.72   0.2309   </a:t>
            </a:r>
          </a:p>
        </p:txBody>
      </p:sp>
    </p:spTree>
    <p:extLst>
      <p:ext uri="{BB962C8B-B14F-4D97-AF65-F5344CB8AC3E}">
        <p14:creationId xmlns:p14="http://schemas.microsoft.com/office/powerpoint/2010/main" val="29161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dickey\AppData\Local\Temp\SAS Temporary Files\_TD3960_DICKEY-E6430_\Forecasts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5" y="228600"/>
            <a:ext cx="497840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200" y="4202668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Walk with Drift</a:t>
            </a:r>
            <a:endParaRPr lang="en-US" dirty="0"/>
          </a:p>
        </p:txBody>
      </p:sp>
      <p:pic>
        <p:nvPicPr>
          <p:cNvPr id="25603" name="Picture 3" descr="C:\Users\dickey\AppData\Local\Temp\SAS Temporary Files\_TD3960_DICKEY-E6430_\ResidualCorrPanel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943351"/>
            <a:ext cx="3581824" cy="26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400" y="11764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hybrid </a:t>
            </a:r>
            <a:r>
              <a:rPr lang="en-US" dirty="0"/>
              <a:t>corn, </a:t>
            </a:r>
            <a:r>
              <a:rPr lang="en-US" dirty="0" smtClean="0"/>
              <a:t>introduced in </a:t>
            </a:r>
          </a:p>
          <a:p>
            <a:r>
              <a:rPr lang="en-US" dirty="0"/>
              <a:t> </a:t>
            </a:r>
            <a:r>
              <a:rPr lang="en-US" dirty="0" smtClean="0"/>
              <a:t>     the </a:t>
            </a:r>
            <a:r>
              <a:rPr lang="en-US" dirty="0"/>
              <a:t>early 20th century 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dirty="0"/>
              <a:t>) </a:t>
            </a:r>
            <a:r>
              <a:rPr lang="en-US" dirty="0" smtClean="0"/>
              <a:t> genetics</a:t>
            </a:r>
          </a:p>
          <a:p>
            <a:r>
              <a:rPr lang="en-US" dirty="0" smtClean="0"/>
              <a:t>3</a:t>
            </a:r>
            <a:r>
              <a:rPr lang="en-US" dirty="0"/>
              <a:t>) </a:t>
            </a:r>
            <a:r>
              <a:rPr lang="en-US" dirty="0" smtClean="0"/>
              <a:t> pesticides and </a:t>
            </a:r>
            <a:r>
              <a:rPr lang="en-US" dirty="0"/>
              <a:t>fertilizers. 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1827" y="4953000"/>
            <a:ext cx="333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Lesson 5: </a:t>
            </a:r>
            <a:r>
              <a:rPr lang="en-US" i="1" u="sng" dirty="0" smtClean="0">
                <a:solidFill>
                  <a:srgbClr val="FF0000"/>
                </a:solidFill>
              </a:rPr>
              <a:t>Always, always, always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plot the data first.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495800" y="1600200"/>
            <a:ext cx="4267200" cy="14213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parksbrothers.com/wp-content/uploads/Cor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8762"/>
            <a:ext cx="527874" cy="7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9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1373142"/>
            <a:ext cx="3945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Following up – What about rainfall?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8938" y="2438400"/>
            <a:ext cx="7620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AS Monospace" panose="020B0609020202020204" pitchFamily="49" charset="0"/>
              </a:rPr>
              <a:t> </a:t>
            </a:r>
            <a:r>
              <a:rPr lang="en-US" dirty="0" smtClean="0">
                <a:latin typeface="SAS Monospace" panose="020B0609020202020204" pitchFamily="49" charset="0"/>
              </a:rPr>
              <a:t>        </a:t>
            </a:r>
            <a:r>
              <a:rPr lang="en-US" sz="16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Post </a:t>
            </a:r>
            <a:r>
              <a:rPr lang="en-US" sz="1600" dirty="0">
                <a:solidFill>
                  <a:srgbClr val="2B72FF"/>
                </a:solidFill>
                <a:latin typeface="SAS Monospace" panose="020B0609020202020204" pitchFamily="49" charset="0"/>
              </a:rPr>
              <a:t>1942 corn yields </a:t>
            </a:r>
            <a:r>
              <a:rPr lang="en-US" sz="16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(</a:t>
            </a:r>
            <a:r>
              <a:rPr lang="en-US" sz="1600" dirty="0">
                <a:solidFill>
                  <a:srgbClr val="2B72FF"/>
                </a:solidFill>
                <a:latin typeface="SAS Monospace" panose="020B0609020202020204" pitchFamily="49" charset="0"/>
              </a:rPr>
              <a:t>R-square 95%)</a:t>
            </a:r>
          </a:p>
          <a:p>
            <a:endParaRPr lang="en-US" dirty="0">
              <a:latin typeface="SAS Monospace" panose="020B0609020202020204" pitchFamily="49" charset="0"/>
            </a:endParaRPr>
          </a:p>
          <a:p>
            <a:r>
              <a:rPr lang="en-US" sz="1400" dirty="0"/>
              <a:t> </a:t>
            </a:r>
            <a:r>
              <a:rPr lang="en-US" sz="1400" dirty="0" smtClean="0"/>
              <a:t>                                                               </a:t>
            </a:r>
            <a:r>
              <a:rPr lang="en-US" sz="1400" dirty="0" smtClean="0">
                <a:latin typeface="SAS Monospace" panose="020B0609020202020204" pitchFamily="49" charset="0"/>
              </a:rPr>
              <a:t>Parameter </a:t>
            </a:r>
            <a:r>
              <a:rPr lang="en-US" sz="1400" dirty="0">
                <a:latin typeface="SAS Monospace" panose="020B0609020202020204" pitchFamily="49" charset="0"/>
              </a:rPr>
              <a:t>Estimates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                 </a:t>
            </a:r>
            <a:r>
              <a:rPr lang="en-US" sz="1400" dirty="0" smtClean="0">
                <a:latin typeface="SAS Monospace" panose="020B0609020202020204" pitchFamily="49" charset="0"/>
              </a:rPr>
              <a:t>  </a:t>
            </a:r>
            <a:r>
              <a:rPr lang="en-US" sz="1400" dirty="0">
                <a:latin typeface="SAS Monospace" panose="020B0609020202020204" pitchFamily="49" charset="0"/>
              </a:rPr>
              <a:t>Parameter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Standard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Variable 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DF     Estimate    </a:t>
            </a:r>
            <a:r>
              <a:rPr lang="en-US" sz="1400" dirty="0" smtClean="0">
                <a:latin typeface="SAS Monospace" panose="020B0609020202020204" pitchFamily="49" charset="0"/>
              </a:rPr>
              <a:t>  </a:t>
            </a:r>
            <a:r>
              <a:rPr lang="en-US" sz="1400" dirty="0">
                <a:latin typeface="SAS Monospace" panose="020B0609020202020204" pitchFamily="49" charset="0"/>
              </a:rPr>
              <a:t>Error  t Value  </a:t>
            </a:r>
            <a:r>
              <a:rPr lang="en-US" sz="1400" dirty="0" err="1">
                <a:latin typeface="SAS Monospace" panose="020B0609020202020204" pitchFamily="49" charset="0"/>
              </a:rPr>
              <a:t>Pr</a:t>
            </a:r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 smtClean="0">
                <a:latin typeface="SAS Monospace" panose="020B0609020202020204" pitchFamily="49" charset="0"/>
              </a:rPr>
              <a:t>&gt;|</a:t>
            </a:r>
            <a:r>
              <a:rPr lang="en-US" sz="1400" dirty="0">
                <a:latin typeface="SAS Monospace" panose="020B0609020202020204" pitchFamily="49" charset="0"/>
              </a:rPr>
              <a:t>t|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Type I SS</a:t>
            </a:r>
          </a:p>
          <a:p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 Intercept </a:t>
            </a:r>
            <a:r>
              <a:rPr lang="en-US" sz="1400" dirty="0" smtClean="0">
                <a:latin typeface="SAS Monospace" panose="020B0609020202020204" pitchFamily="49" charset="0"/>
              </a:rPr>
              <a:t>   1  </a:t>
            </a:r>
            <a:r>
              <a:rPr lang="en-US" sz="1400" dirty="0">
                <a:latin typeface="SAS Monospace" panose="020B0609020202020204" pitchFamily="49" charset="0"/>
              </a:rPr>
              <a:t>-3629.76791  </a:t>
            </a:r>
            <a:r>
              <a:rPr lang="en-US" sz="1400" dirty="0" smtClean="0">
                <a:latin typeface="SAS Monospace" panose="020B0609020202020204" pitchFamily="49" charset="0"/>
              </a:rPr>
              <a:t>103.57825   </a:t>
            </a:r>
            <a:r>
              <a:rPr lang="en-US" sz="1400" dirty="0">
                <a:latin typeface="SAS Monospace" panose="020B0609020202020204" pitchFamily="49" charset="0"/>
              </a:rPr>
              <a:t>-35.04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&lt;.0001  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643035</a:t>
            </a:r>
          </a:p>
          <a:p>
            <a:r>
              <a:rPr lang="en-US" sz="1400" dirty="0">
                <a:latin typeface="SAS Monospace" panose="020B0609020202020204" pitchFamily="49" charset="0"/>
              </a:rPr>
              <a:t> year        </a:t>
            </a:r>
            <a:r>
              <a:rPr lang="en-US" sz="1400" dirty="0" smtClean="0">
                <a:latin typeface="SAS Monospace" panose="020B0609020202020204" pitchFamily="49" charset="0"/>
              </a:rPr>
              <a:t> 1      </a:t>
            </a:r>
            <a:r>
              <a:rPr lang="en-US" sz="1400" dirty="0">
                <a:latin typeface="SAS Monospace" panose="020B0609020202020204" pitchFamily="49" charset="0"/>
              </a:rPr>
              <a:t>1.87381 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0.05261    35.62  </a:t>
            </a:r>
            <a:r>
              <a:rPr lang="en-US" sz="1400" dirty="0" smtClean="0">
                <a:latin typeface="SAS Monospace" panose="020B0609020202020204" pitchFamily="49" charset="0"/>
              </a:rPr>
              <a:t> </a:t>
            </a:r>
            <a:r>
              <a:rPr lang="en-US" sz="1400" dirty="0">
                <a:latin typeface="SAS Monospace" panose="020B0609020202020204" pitchFamily="49" charset="0"/>
              </a:rPr>
              <a:t>&lt;.0001     </a:t>
            </a:r>
            <a:r>
              <a:rPr lang="en-US" sz="1400" dirty="0" smtClean="0">
                <a:latin typeface="SAS Monospace" panose="020B0609020202020204" pitchFamily="49" charset="0"/>
              </a:rPr>
              <a:t>110899</a:t>
            </a:r>
            <a:endParaRPr lang="en-US" sz="1400" dirty="0">
              <a:latin typeface="SAS Monospace" panose="020B0609020202020204" pitchFamily="49" charset="0"/>
            </a:endParaRPr>
          </a:p>
          <a:p>
            <a:r>
              <a:rPr lang="en-US" sz="1400" dirty="0">
                <a:latin typeface="SAS Monospace" panose="020B0609020202020204" pitchFamily="49" charset="0"/>
              </a:rPr>
              <a:t> </a:t>
            </a:r>
            <a:r>
              <a:rPr lang="en-US" sz="1400" dirty="0">
                <a:solidFill>
                  <a:srgbClr val="2B72FF"/>
                </a:solidFill>
                <a:latin typeface="SAS Monospace" panose="020B0609020202020204" pitchFamily="49" charset="0"/>
              </a:rPr>
              <a:t>i</a:t>
            </a:r>
            <a:r>
              <a:rPr lang="en-US" sz="14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nches       1      </a:t>
            </a:r>
            <a:r>
              <a:rPr lang="en-US" sz="1400" dirty="0">
                <a:solidFill>
                  <a:srgbClr val="2B72FF"/>
                </a:solidFill>
                <a:latin typeface="SAS Monospace" panose="020B0609020202020204" pitchFamily="49" charset="0"/>
              </a:rPr>
              <a:t>0.73735    </a:t>
            </a:r>
            <a:r>
              <a:rPr lang="en-US" sz="14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0.29050     </a:t>
            </a:r>
            <a:r>
              <a:rPr lang="en-US" sz="1400" dirty="0">
                <a:solidFill>
                  <a:srgbClr val="2B72FF"/>
                </a:solidFill>
                <a:latin typeface="SAS Monospace" panose="020B0609020202020204" pitchFamily="49" charset="0"/>
              </a:rPr>
              <a:t>2.54  </a:t>
            </a:r>
            <a:r>
              <a:rPr lang="en-US" sz="14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 </a:t>
            </a:r>
            <a:r>
              <a:rPr lang="en-US" sz="1400" dirty="0">
                <a:solidFill>
                  <a:srgbClr val="2B72FF"/>
                </a:solidFill>
                <a:latin typeface="SAS Monospace" panose="020B0609020202020204" pitchFamily="49" charset="0"/>
              </a:rPr>
              <a:t>0.0134 </a:t>
            </a:r>
            <a:r>
              <a:rPr lang="en-US" sz="1400" dirty="0" smtClean="0">
                <a:solidFill>
                  <a:srgbClr val="2B72FF"/>
                </a:solidFill>
                <a:latin typeface="SAS Monospace" panose="020B0609020202020204" pitchFamily="49" charset="0"/>
              </a:rPr>
              <a:t>       548</a:t>
            </a:r>
            <a:endParaRPr lang="en-US" sz="1400" dirty="0">
              <a:solidFill>
                <a:srgbClr val="2B72FF"/>
              </a:solidFill>
              <a:latin typeface="SAS Monospace" panose="020B0609020202020204" pitchFamily="49" charset="0"/>
            </a:endParaRPr>
          </a:p>
        </p:txBody>
      </p:sp>
      <p:pic>
        <p:nvPicPr>
          <p:cNvPr id="37890" name="Picture 2" descr="Rainy Day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733424"/>
            <a:ext cx="866775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right Corn Field by K Whitef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94" y="1752600"/>
            <a:ext cx="1428750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8938" y="5410200"/>
            <a:ext cx="2597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(no residual autocorrelation detected )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4536637" y="5502533"/>
            <a:ext cx="423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Lesson 6:  A little common sense helps too!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09600"/>
            <a:ext cx="1089589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62089" y="389731"/>
            <a:ext cx="3581400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proc</a:t>
            </a:r>
            <a:r>
              <a:rPr lang="en-US" dirty="0" smtClean="0"/>
              <a:t> </a:t>
            </a:r>
            <a:r>
              <a:rPr lang="en-US" b="1" dirty="0" err="1"/>
              <a:t>arima</a:t>
            </a:r>
            <a:r>
              <a:rPr lang="en-US" dirty="0"/>
              <a:t> data=</a:t>
            </a:r>
            <a:r>
              <a:rPr lang="en-US" dirty="0" err="1"/>
              <a:t>covid</a:t>
            </a:r>
            <a:r>
              <a:rPr lang="en-US" dirty="0"/>
              <a:t> plots=forecast(forecast); </a:t>
            </a:r>
          </a:p>
          <a:p>
            <a:r>
              <a:rPr lang="en-US" dirty="0"/>
              <a:t>identify  </a:t>
            </a:r>
            <a:r>
              <a:rPr lang="en-US" dirty="0" err="1"/>
              <a:t>var</a:t>
            </a:r>
            <a:r>
              <a:rPr lang="en-US" dirty="0"/>
              <a:t>=hospitalizations(</a:t>
            </a:r>
            <a:r>
              <a:rPr lang="en-US" b="1" dirty="0"/>
              <a:t>1</a:t>
            </a:r>
            <a:r>
              <a:rPr lang="en-US" dirty="0"/>
              <a:t>);</a:t>
            </a:r>
          </a:p>
          <a:p>
            <a:r>
              <a:rPr lang="en-US" dirty="0"/>
              <a:t>estimate p=(</a:t>
            </a:r>
            <a:r>
              <a:rPr lang="en-US" b="1" dirty="0"/>
              <a:t>1</a:t>
            </a:r>
            <a:r>
              <a:rPr lang="en-US" dirty="0"/>
              <a:t>)(</a:t>
            </a:r>
            <a:r>
              <a:rPr lang="en-US" b="1" dirty="0"/>
              <a:t>7</a:t>
            </a:r>
            <a:r>
              <a:rPr lang="en-US" dirty="0"/>
              <a:t>) q=(</a:t>
            </a:r>
            <a:r>
              <a:rPr lang="en-US" b="1" dirty="0"/>
              <a:t>6</a:t>
            </a:r>
            <a:r>
              <a:rPr lang="en-US" dirty="0"/>
              <a:t> </a:t>
            </a:r>
            <a:r>
              <a:rPr lang="en-US" b="1" dirty="0"/>
              <a:t>8</a:t>
            </a:r>
            <a:r>
              <a:rPr lang="en-US" dirty="0"/>
              <a:t>) ml;</a:t>
            </a:r>
          </a:p>
          <a:p>
            <a:r>
              <a:rPr lang="en-US" dirty="0"/>
              <a:t>forecast lead=</a:t>
            </a:r>
            <a:r>
              <a:rPr lang="en-US" b="1" dirty="0"/>
              <a:t>105</a:t>
            </a:r>
            <a:r>
              <a:rPr lang="en-US" dirty="0"/>
              <a:t>;  </a:t>
            </a:r>
            <a:r>
              <a:rPr lang="en-US" b="1" dirty="0"/>
              <a:t>run</a:t>
            </a:r>
            <a:r>
              <a:rPr lang="en-US" dirty="0"/>
              <a:t>;</a:t>
            </a:r>
            <a:r>
              <a:rPr lang="en-US" dirty="0" smtClean="0"/>
              <a:t>                                                                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53200" y="2434183"/>
            <a:ext cx="243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Autocorrelation Check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To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Chi-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Lag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DF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6  4.72  2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0.0943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12  5.96  8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0.6518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18 14.32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14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0.4339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24 23.83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20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0.2500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30 30.25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26 </a:t>
            </a:r>
            <a:r>
              <a:rPr 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0.2574</a:t>
            </a:r>
            <a:endParaRPr lang="en-US" sz="16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-796" r="17647" b="5882"/>
          <a:stretch/>
        </p:blipFill>
        <p:spPr>
          <a:xfrm>
            <a:off x="7353300" y="873396"/>
            <a:ext cx="838200" cy="691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2108"/>
            <a:ext cx="1676401" cy="1257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3" y="1949343"/>
            <a:ext cx="5987137" cy="449035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295400" y="3733800"/>
            <a:ext cx="4876800" cy="16764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2200" y="1219200"/>
            <a:ext cx="4998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    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038600"/>
            <a:ext cx="228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-796" r="17647" b="5882"/>
          <a:stretch/>
        </p:blipFill>
        <p:spPr>
          <a:xfrm>
            <a:off x="7315200" y="4673579"/>
            <a:ext cx="838200" cy="691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1952"/>
            <a:ext cx="1676401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71" y="1752281"/>
            <a:ext cx="6096851" cy="457263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648200" y="2895600"/>
            <a:ext cx="2819400" cy="1905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9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2200" y="1219200"/>
            <a:ext cx="4998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    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038600"/>
            <a:ext cx="228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37071" y="515705"/>
            <a:ext cx="3201929" cy="646331"/>
          </a:xfrm>
          <a:prstGeom prst="rect">
            <a:avLst/>
          </a:prstGeom>
          <a:noFill/>
          <a:ln w="28575">
            <a:solidFill>
              <a:srgbClr val="2B72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proc</a:t>
            </a:r>
            <a:r>
              <a:rPr lang="en-US" dirty="0"/>
              <a:t> </a:t>
            </a:r>
            <a:r>
              <a:rPr lang="en-US" b="1" dirty="0" err="1"/>
              <a:t>reg</a:t>
            </a:r>
            <a:r>
              <a:rPr lang="en-US" dirty="0"/>
              <a:t> </a:t>
            </a:r>
            <a:r>
              <a:rPr lang="en-US" dirty="0" smtClean="0"/>
              <a:t>data=</a:t>
            </a:r>
            <a:r>
              <a:rPr lang="en-US" dirty="0" err="1" smtClean="0"/>
              <a:t>Lastpart</a:t>
            </a:r>
            <a:r>
              <a:rPr lang="en-US" dirty="0" smtClean="0"/>
              <a:t>; </a:t>
            </a:r>
            <a:endParaRPr lang="en-US" dirty="0"/>
          </a:p>
          <a:p>
            <a:r>
              <a:rPr lang="en-US" dirty="0"/>
              <a:t>model D = t </a:t>
            </a:r>
            <a:r>
              <a:rPr lang="en-US" dirty="0" err="1"/>
              <a:t>fri</a:t>
            </a:r>
            <a:r>
              <a:rPr lang="en-US" dirty="0"/>
              <a:t> sat sun </a:t>
            </a:r>
            <a:r>
              <a:rPr lang="en-US" dirty="0" smtClean="0"/>
              <a:t>LH; </a:t>
            </a:r>
            <a:r>
              <a:rPr lang="en-US" dirty="0"/>
              <a:t> </a:t>
            </a:r>
            <a:r>
              <a:rPr lang="en-US" b="1" dirty="0" smtClean="0"/>
              <a:t>run</a:t>
            </a:r>
            <a:r>
              <a:rPr lang="en-US" dirty="0"/>
              <a:t>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1000" y="1569475"/>
            <a:ext cx="4267200" cy="1600438"/>
          </a:xfrm>
          <a:prstGeom prst="rect">
            <a:avLst/>
          </a:prstGeom>
          <a:noFill/>
          <a:ln w="28575">
            <a:solidFill>
              <a:srgbClr val="2B7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 Estimate   t Val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&gt;|t|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1698.09468   5.69   &lt;.0001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        -6.17379  -5.55   &lt;.0001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Fri     -29.96765  -2.18   0.0354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Sat     -47.59255  -3.45   0.0014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Sun     -35.86076  -2.33   0.0253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LH       -0.77049  -5.63   &lt;.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0001 </a:t>
            </a:r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--</a:t>
            </a:r>
            <a:endParaRPr 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0400" y="2892623"/>
            <a:ext cx="850174" cy="30777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0.0002</a:t>
            </a:r>
            <a:endParaRPr lang="en-US" sz="14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334076"/>
            <a:ext cx="3977758" cy="36933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estimate input = (date sat sun) p=</a:t>
            </a:r>
            <a:r>
              <a:rPr lang="en-US" b="1" dirty="0"/>
              <a:t>1</a:t>
            </a:r>
            <a:r>
              <a:rPr lang="en-US" dirty="0"/>
              <a:t> ml;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3703408"/>
            <a:ext cx="3276600" cy="233910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Autocorrelation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 Residuals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Chi-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Lag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Square  DF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6    2.52   5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0.7734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12    5.44  11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0.9082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18    8.61  17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0.9517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24   14.82  23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0.9009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4248139"/>
            <a:ext cx="4648200" cy="175432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Parmtr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Estimate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  t    Pr&gt;|t| 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MU      170245.8  14.03  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&lt;.0001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AR1,1    0.31626   2.05  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0.0405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DATE    -7.64189 -13.95  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&lt;.0001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SAT    -37.11140  -2.66  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0.0079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SUN    -37.98612  -2.62  </a:t>
            </a:r>
            <a:r>
              <a:rPr lang="fr-F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0.0089</a:t>
            </a:r>
            <a:endParaRPr 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2766313" cy="207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2200" y="1219200"/>
            <a:ext cx="4998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    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038600"/>
            <a:ext cx="228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3400"/>
            <a:ext cx="7620000" cy="5714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-796" r="17647" b="5882"/>
          <a:stretch/>
        </p:blipFill>
        <p:spPr>
          <a:xfrm>
            <a:off x="6941584" y="2514600"/>
            <a:ext cx="838200" cy="69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2743200" y="381000"/>
            <a:ext cx="3505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Higher Order Models</a:t>
            </a:r>
          </a:p>
        </p:txBody>
      </p:sp>
      <p:graphicFrame>
        <p:nvGraphicFramePr>
          <p:cNvPr id="98309" name="Object 5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1097417354"/>
              </p:ext>
            </p:extLst>
          </p:nvPr>
        </p:nvGraphicFramePr>
        <p:xfrm>
          <a:off x="381000" y="1447800"/>
          <a:ext cx="52578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3" name="Equation" r:id="rId3" imgW="2336760" imgH="698400" progId="Equation.DSMT4">
                  <p:embed/>
                </p:oleObj>
              </mc:Choice>
              <mc:Fallback>
                <p:oleObj name="Equation" r:id="rId3" imgW="2336760" imgH="69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47800"/>
                        <a:ext cx="5257800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1" name="Text Box 7"/>
          <p:cNvSpPr txBox="1">
            <a:spLocks noChangeArrowheads="1"/>
          </p:cNvSpPr>
          <p:nvPr/>
        </p:nvSpPr>
        <p:spPr bwMode="auto">
          <a:xfrm>
            <a:off x="5715000" y="2362200"/>
            <a:ext cx="26963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“characteristic </a:t>
            </a:r>
            <a:r>
              <a:rPr lang="en-US" sz="2400" dirty="0">
                <a:solidFill>
                  <a:srgbClr val="C00000"/>
                </a:solidFill>
              </a:rPr>
              <a:t>eqn.”</a:t>
            </a:r>
          </a:p>
          <a:p>
            <a:r>
              <a:rPr lang="en-US" sz="2400" dirty="0">
                <a:solidFill>
                  <a:srgbClr val="C00000"/>
                </a:solidFill>
              </a:rPr>
              <a:t>roots 0.5, 0.8  </a:t>
            </a:r>
            <a:r>
              <a:rPr lang="en-US" sz="2400" dirty="0">
                <a:solidFill>
                  <a:schemeClr val="hlink"/>
                </a:solidFill>
              </a:rPr>
              <a:t>( &lt; 1)</a:t>
            </a:r>
          </a:p>
        </p:txBody>
      </p:sp>
      <p:graphicFrame>
        <p:nvGraphicFramePr>
          <p:cNvPr id="983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431780"/>
              </p:ext>
            </p:extLst>
          </p:nvPr>
        </p:nvGraphicFramePr>
        <p:xfrm>
          <a:off x="214313" y="4352925"/>
          <a:ext cx="8143875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4" name="Equation" r:id="rId5" imgW="3619440" imgH="939600" progId="Equation.DSMT4">
                  <p:embed/>
                </p:oleObj>
              </mc:Choice>
              <mc:Fallback>
                <p:oleObj name="Equation" r:id="rId5" imgW="361944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4352925"/>
                        <a:ext cx="8143875" cy="211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6" name="Line 12"/>
          <p:cNvSpPr>
            <a:spLocks noChangeShapeType="1"/>
          </p:cNvSpPr>
          <p:nvPr/>
        </p:nvSpPr>
        <p:spPr bwMode="auto">
          <a:xfrm flipV="1">
            <a:off x="1676400" y="5410200"/>
            <a:ext cx="0" cy="838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8317" name="Line 13"/>
          <p:cNvSpPr>
            <a:spLocks noChangeShapeType="1"/>
          </p:cNvSpPr>
          <p:nvPr/>
        </p:nvSpPr>
        <p:spPr bwMode="auto">
          <a:xfrm>
            <a:off x="1676400" y="6248400"/>
            <a:ext cx="2286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8318" name="Text Box 14"/>
          <p:cNvSpPr txBox="1">
            <a:spLocks noChangeArrowheads="1"/>
          </p:cNvSpPr>
          <p:nvPr/>
        </p:nvSpPr>
        <p:spPr bwMode="auto">
          <a:xfrm>
            <a:off x="2514600" y="3438525"/>
            <a:ext cx="32655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note: </a:t>
            </a:r>
            <a:r>
              <a:rPr lang="en-US" sz="2400" dirty="0" smtClean="0">
                <a:latin typeface="Symbol" panose="05050102010706020507" pitchFamily="18" charset="2"/>
              </a:rPr>
              <a:t>-</a:t>
            </a:r>
            <a:r>
              <a:rPr lang="en-US" sz="2400" dirty="0" smtClean="0"/>
              <a:t>(</a:t>
            </a:r>
            <a:r>
              <a:rPr lang="en-US" sz="2400" dirty="0"/>
              <a:t>1-.5)(1-.8) = </a:t>
            </a:r>
            <a:r>
              <a:rPr lang="en-US" sz="2400" dirty="0">
                <a:solidFill>
                  <a:schemeClr val="hlink"/>
                </a:solidFill>
                <a:latin typeface="Symbol" panose="05050102010706020507" pitchFamily="18" charset="2"/>
              </a:rPr>
              <a:t>-</a:t>
            </a:r>
            <a:r>
              <a:rPr lang="en-US" sz="2400" dirty="0">
                <a:solidFill>
                  <a:schemeClr val="hlink"/>
                </a:solidFill>
              </a:rPr>
              <a:t>0.1</a:t>
            </a:r>
          </a:p>
        </p:txBody>
      </p:sp>
      <p:sp>
        <p:nvSpPr>
          <p:cNvPr id="98319" name="Text Box 15"/>
          <p:cNvSpPr txBox="1">
            <a:spLocks noChangeArrowheads="1"/>
          </p:cNvSpPr>
          <p:nvPr/>
        </p:nvSpPr>
        <p:spPr bwMode="auto">
          <a:xfrm>
            <a:off x="152400" y="914400"/>
            <a:ext cx="15193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stationary:</a:t>
            </a:r>
          </a:p>
        </p:txBody>
      </p:sp>
      <p:sp>
        <p:nvSpPr>
          <p:cNvPr id="98320" name="Text Box 16"/>
          <p:cNvSpPr txBox="1">
            <a:spLocks noChangeArrowheads="1"/>
          </p:cNvSpPr>
          <p:nvPr/>
        </p:nvSpPr>
        <p:spPr bwMode="auto">
          <a:xfrm>
            <a:off x="228600" y="3810000"/>
            <a:ext cx="19232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nonstationary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1219200" y="4876800"/>
            <a:ext cx="533400" cy="4572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1219200" y="1981200"/>
            <a:ext cx="685800" cy="457200"/>
          </a:xfrm>
          <a:prstGeom prst="rect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23" name="Line 19"/>
          <p:cNvSpPr>
            <a:spLocks noChangeShapeType="1"/>
          </p:cNvSpPr>
          <p:nvPr/>
        </p:nvSpPr>
        <p:spPr bwMode="auto">
          <a:xfrm>
            <a:off x="1981200" y="2438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8324" name="Line 20"/>
          <p:cNvSpPr>
            <a:spLocks noChangeShapeType="1"/>
          </p:cNvSpPr>
          <p:nvPr/>
        </p:nvSpPr>
        <p:spPr bwMode="auto">
          <a:xfrm flipH="1" flipV="1">
            <a:off x="1981200" y="2514600"/>
            <a:ext cx="3505200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8325" name="Line 21"/>
          <p:cNvSpPr>
            <a:spLocks noChangeShapeType="1"/>
          </p:cNvSpPr>
          <p:nvPr/>
        </p:nvSpPr>
        <p:spPr bwMode="auto">
          <a:xfrm>
            <a:off x="5486400" y="2514600"/>
            <a:ext cx="0" cy="1066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410200" y="2632502"/>
            <a:ext cx="148540" cy="186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 flipH="1">
            <a:off x="5334000" y="2743200"/>
            <a:ext cx="533400" cy="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srgbClr val="CC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810000" y="5867400"/>
            <a:ext cx="60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3505200" y="6248400"/>
            <a:ext cx="3810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 flipV="1">
            <a:off x="3886200" y="5943600"/>
            <a:ext cx="0" cy="304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86600" y="6248400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7" action="ppaction://hlinksldjump"/>
              </a:rPr>
              <a:t>Exit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29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3352800" y="30480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Tests</a:t>
            </a:r>
          </a:p>
        </p:txBody>
      </p:sp>
      <p:sp>
        <p:nvSpPr>
          <p:cNvPr id="108562" name="Text Box 18"/>
          <p:cNvSpPr txBox="1">
            <a:spLocks noChangeArrowheads="1"/>
          </p:cNvSpPr>
          <p:nvPr/>
        </p:nvSpPr>
        <p:spPr bwMode="auto">
          <a:xfrm>
            <a:off x="593725" y="1106488"/>
            <a:ext cx="1404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Regress:</a:t>
            </a:r>
          </a:p>
        </p:txBody>
      </p:sp>
      <p:graphicFrame>
        <p:nvGraphicFramePr>
          <p:cNvPr id="108563" name="Object 19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7738165"/>
              </p:ext>
            </p:extLst>
          </p:nvPr>
        </p:nvGraphicFramePr>
        <p:xfrm>
          <a:off x="1077276" y="1760204"/>
          <a:ext cx="599124" cy="53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0" name="Equation" r:id="rId3" imgW="253800" imgH="228600" progId="Equation.DSMT4">
                  <p:embed/>
                </p:oleObj>
              </mc:Choice>
              <mc:Fallback>
                <p:oleObj name="Equation" r:id="rId3" imgW="253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276" y="1760204"/>
                        <a:ext cx="599124" cy="539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65" name="Object 21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5344490"/>
              </p:ext>
            </p:extLst>
          </p:nvPr>
        </p:nvGraphicFramePr>
        <p:xfrm>
          <a:off x="4114800" y="1841066"/>
          <a:ext cx="3276600" cy="52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1" name="Equation" r:id="rId5" imgW="1498320" imgH="241200" progId="Equation.DSMT4">
                  <p:embed/>
                </p:oleObj>
              </mc:Choice>
              <mc:Fallback>
                <p:oleObj name="Equation" r:id="rId5" imgW="1498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841066"/>
                        <a:ext cx="3276600" cy="5274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68" name="Text Box 24"/>
          <p:cNvSpPr txBox="1">
            <a:spLocks noChangeArrowheads="1"/>
          </p:cNvSpPr>
          <p:nvPr/>
        </p:nvSpPr>
        <p:spPr bwMode="auto">
          <a:xfrm>
            <a:off x="1828800" y="1752600"/>
            <a:ext cx="137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on </a:t>
            </a:r>
            <a:r>
              <a:rPr lang="en-US" sz="2800" dirty="0">
                <a:solidFill>
                  <a:srgbClr val="FF0000"/>
                </a:solidFill>
              </a:rPr>
              <a:t>(1, t) </a:t>
            </a:r>
          </a:p>
        </p:txBody>
      </p:sp>
      <p:sp>
        <p:nvSpPr>
          <p:cNvPr id="108569" name="Text Box 25"/>
          <p:cNvSpPr txBox="1">
            <a:spLocks noChangeArrowheads="1"/>
          </p:cNvSpPr>
          <p:nvPr/>
        </p:nvSpPr>
        <p:spPr bwMode="auto">
          <a:xfrm>
            <a:off x="3063557" y="1752601"/>
            <a:ext cx="6702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Y</a:t>
            </a:r>
            <a:r>
              <a:rPr lang="en-US" sz="2800" baseline="-25000" dirty="0"/>
              <a:t>t-1</a:t>
            </a:r>
            <a:endParaRPr lang="en-US" sz="2800" dirty="0"/>
          </a:p>
        </p:txBody>
      </p:sp>
      <p:sp>
        <p:nvSpPr>
          <p:cNvPr id="108570" name="Text Box 26"/>
          <p:cNvSpPr txBox="1">
            <a:spLocks noChangeArrowheads="1"/>
          </p:cNvSpPr>
          <p:nvPr/>
        </p:nvSpPr>
        <p:spPr bwMode="auto">
          <a:xfrm>
            <a:off x="4419600" y="2362200"/>
            <a:ext cx="2794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( </a:t>
            </a:r>
            <a:r>
              <a:rPr lang="en-US" sz="2400" dirty="0" smtClean="0">
                <a:solidFill>
                  <a:srgbClr val="00B050"/>
                </a:solidFill>
              </a:rPr>
              <a:t>augmenting terms 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108571" name="Line 27"/>
          <p:cNvSpPr>
            <a:spLocks noChangeShapeType="1"/>
          </p:cNvSpPr>
          <p:nvPr/>
        </p:nvSpPr>
        <p:spPr bwMode="auto">
          <a:xfrm flipV="1">
            <a:off x="3276600" y="22098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8572" name="Text Box 28"/>
          <p:cNvSpPr txBox="1">
            <a:spLocks noChangeArrowheads="1"/>
          </p:cNvSpPr>
          <p:nvPr/>
        </p:nvSpPr>
        <p:spPr bwMode="auto">
          <a:xfrm>
            <a:off x="2971800" y="3429000"/>
            <a:ext cx="720069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Symbol" pitchFamily="18" charset="2"/>
              </a:rPr>
              <a:t>r</a:t>
            </a:r>
            <a:r>
              <a:rPr lang="en-US" sz="2400" dirty="0" smtClean="0"/>
              <a:t>-1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sz="2400" dirty="0"/>
              <a:t>( </a:t>
            </a:r>
            <a:r>
              <a:rPr lang="en-US" sz="2400" dirty="0">
                <a:latin typeface="Symbol" pitchFamily="18" charset="2"/>
              </a:rPr>
              <a:t>t </a:t>
            </a:r>
            <a:r>
              <a:rPr lang="en-US" sz="2400" dirty="0"/>
              <a:t>) 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08574" name="Text Box 30"/>
          <p:cNvSpPr txBox="1">
            <a:spLocks noChangeArrowheads="1"/>
          </p:cNvSpPr>
          <p:nvPr/>
        </p:nvSpPr>
        <p:spPr bwMode="auto">
          <a:xfrm>
            <a:off x="3733800" y="3429000"/>
            <a:ext cx="426469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ß"/>
            </a:pP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augmenting </a:t>
            </a:r>
            <a:r>
              <a:rPr lang="en-US" sz="2400" u="sng" dirty="0">
                <a:solidFill>
                  <a:srgbClr val="00B050"/>
                </a:solidFill>
                <a:sym typeface="Wingdings" pitchFamily="2" charset="2"/>
              </a:rPr>
              <a:t>affects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 limit </a:t>
            </a:r>
            <a:r>
              <a:rPr lang="en-US" sz="2400" dirty="0" err="1">
                <a:solidFill>
                  <a:srgbClr val="00B050"/>
                </a:solidFill>
                <a:sym typeface="Wingdings" pitchFamily="2" charset="2"/>
              </a:rPr>
              <a:t>distn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sz="2400" dirty="0">
              <a:solidFill>
                <a:schemeClr val="hlink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ß"/>
            </a:pP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  “        </a:t>
            </a:r>
            <a:r>
              <a:rPr lang="en-US" sz="2400" u="sng" dirty="0">
                <a:solidFill>
                  <a:srgbClr val="00B050"/>
                </a:solidFill>
                <a:sym typeface="Wingdings" pitchFamily="2" charset="2"/>
              </a:rPr>
              <a:t>does not 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affect “     “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8575" name="Text Box 31"/>
          <p:cNvSpPr txBox="1">
            <a:spLocks noChangeArrowheads="1"/>
          </p:cNvSpPr>
          <p:nvPr/>
        </p:nvSpPr>
        <p:spPr bwMode="auto">
          <a:xfrm>
            <a:off x="3886200" y="1066800"/>
            <a:ext cx="386201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These coefficients 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 normal!</a:t>
            </a:r>
          </a:p>
          <a:p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|                      </a:t>
            </a:r>
            <a:r>
              <a:rPr lang="en-US" sz="2400" dirty="0" smtClean="0">
                <a:solidFill>
                  <a:srgbClr val="00B050"/>
                </a:solidFill>
                <a:sym typeface="Wingdings" pitchFamily="2" charset="2"/>
              </a:rPr>
              <a:t>                 </a:t>
            </a:r>
            <a:r>
              <a:rPr lang="en-US" sz="2400" dirty="0">
                <a:solidFill>
                  <a:srgbClr val="00B050"/>
                </a:solidFill>
                <a:sym typeface="Wingdings" pitchFamily="2" charset="2"/>
              </a:rPr>
              <a:t> |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4" name="Smiley Face 13"/>
          <p:cNvSpPr/>
          <p:nvPr/>
        </p:nvSpPr>
        <p:spPr>
          <a:xfrm>
            <a:off x="6858000" y="685800"/>
            <a:ext cx="457200" cy="4572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82263" y="5852755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7" action="ppaction://hlinksldjump"/>
              </a:rPr>
              <a:t>Exit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52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30" name="Picture 6" descr="Silver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86966"/>
            <a:ext cx="7696200" cy="604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4876800" y="3519487"/>
            <a:ext cx="3444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800" b="1" dirty="0" err="1">
                <a:solidFill>
                  <a:schemeClr val="accent1"/>
                </a:solidFill>
              </a:rPr>
              <a:t>Nonstationary</a:t>
            </a:r>
            <a:r>
              <a:rPr lang="en-US" altLang="en-US" sz="1800" b="1" dirty="0">
                <a:solidFill>
                  <a:schemeClr val="accent1"/>
                </a:solidFill>
              </a:rPr>
              <a:t> Forecast</a:t>
            </a:r>
          </a:p>
        </p:txBody>
      </p:sp>
      <p:sp>
        <p:nvSpPr>
          <p:cNvPr id="77832" name="Text Box 8"/>
          <p:cNvSpPr txBox="1">
            <a:spLocks noChangeArrowheads="1"/>
          </p:cNvSpPr>
          <p:nvPr/>
        </p:nvSpPr>
        <p:spPr bwMode="auto">
          <a:xfrm>
            <a:off x="4708525" y="4129088"/>
            <a:ext cx="2317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rgbClr val="45915E"/>
                </a:solidFill>
              </a:rPr>
              <a:t>Stationary Forecast</a:t>
            </a:r>
          </a:p>
        </p:txBody>
      </p:sp>
    </p:spTree>
    <p:extLst>
      <p:ext uri="{BB962C8B-B14F-4D97-AF65-F5344CB8AC3E}">
        <p14:creationId xmlns:p14="http://schemas.microsoft.com/office/powerpoint/2010/main" val="11432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62200" y="1219200"/>
            <a:ext cx="4998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                                                                  </a:t>
            </a:r>
            <a:endParaRPr lang="en-US" dirty="0"/>
          </a:p>
        </p:txBody>
      </p:sp>
      <p:pic>
        <p:nvPicPr>
          <p:cNvPr id="15362" name="Picture 2" descr="C:\Users\dickey\AppData\Local\Temp\SAS Temporary Files\_TD7732_DICKEY-E6430_\SGPlo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6096851" cy="45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V="1">
            <a:off x="6553200" y="1872200"/>
            <a:ext cx="645318" cy="164967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152901" y="1624018"/>
            <a:ext cx="2324099" cy="207406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209801" y="2743200"/>
            <a:ext cx="1905000" cy="213360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miley Face 23"/>
          <p:cNvSpPr/>
          <p:nvPr/>
        </p:nvSpPr>
        <p:spPr>
          <a:xfrm>
            <a:off x="5029201" y="2290763"/>
            <a:ext cx="533400" cy="528637"/>
          </a:xfrm>
          <a:prstGeom prst="smileyFace">
            <a:avLst>
              <a:gd name="adj" fmla="val -465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2895601" y="3433763"/>
            <a:ext cx="533400" cy="528637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miley Face 27"/>
          <p:cNvSpPr/>
          <p:nvPr/>
        </p:nvSpPr>
        <p:spPr>
          <a:xfrm>
            <a:off x="6477000" y="2557468"/>
            <a:ext cx="533400" cy="528637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89524" y="396240"/>
            <a:ext cx="554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Stock price per minute for Unit Roots Inc.*</a:t>
            </a:r>
            <a:endParaRPr lang="en-US" sz="2400" dirty="0"/>
          </a:p>
        </p:txBody>
      </p:sp>
      <p:sp>
        <p:nvSpPr>
          <p:cNvPr id="11" name="Smiley Face 10"/>
          <p:cNvSpPr/>
          <p:nvPr/>
        </p:nvSpPr>
        <p:spPr>
          <a:xfrm>
            <a:off x="7429500" y="533400"/>
            <a:ext cx="266700" cy="264318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48553"/>
            <a:ext cx="8229600" cy="5223647"/>
          </a:xfrm>
          <a:ln w="38100">
            <a:solidFill>
              <a:srgbClr val="C00000"/>
            </a:solidFill>
          </a:ln>
        </p:spPr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Is AR(2) sufficient ?   test vs. AR(5).</a:t>
            </a:r>
            <a:endParaRPr lang="en-US" dirty="0">
              <a:solidFill>
                <a:schemeClr val="hlink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folHlink"/>
                </a:solidFill>
              </a:rPr>
              <a:t>proc </a:t>
            </a:r>
            <a:r>
              <a:rPr lang="en-US" sz="2400" dirty="0" err="1">
                <a:solidFill>
                  <a:schemeClr val="folHlink"/>
                </a:solidFill>
              </a:rPr>
              <a:t>reg</a:t>
            </a:r>
            <a:r>
              <a:rPr lang="en-US" sz="2400" dirty="0">
                <a:solidFill>
                  <a:schemeClr val="folHlink"/>
                </a:solidFill>
              </a:rPr>
              <a:t>; model D = Y1 D1-D4;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</a:rPr>
              <a:t>test D2=0, D3=0, D4=0; 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latin typeface="SAS Monospace" panose="020B0609020202020204" pitchFamily="49" charset="0"/>
              </a:rPr>
              <a:t>Source   </a:t>
            </a:r>
            <a:r>
              <a:rPr lang="en-US" dirty="0" err="1">
                <a:latin typeface="SAS Monospace" panose="020B0609020202020204" pitchFamily="49" charset="0"/>
              </a:rPr>
              <a:t>df</a:t>
            </a:r>
            <a:r>
              <a:rPr lang="en-US" dirty="0">
                <a:latin typeface="SAS Monospace" panose="020B0609020202020204" pitchFamily="49" charset="0"/>
              </a:rPr>
              <a:t>    </a:t>
            </a:r>
            <a:r>
              <a:rPr lang="en-US" dirty="0" err="1">
                <a:latin typeface="SAS Monospace" panose="020B0609020202020204" pitchFamily="49" charset="0"/>
              </a:rPr>
              <a:t>Coeff</a:t>
            </a:r>
            <a:r>
              <a:rPr lang="en-US" dirty="0">
                <a:latin typeface="SAS Monospace" panose="020B0609020202020204" pitchFamily="49" charset="0"/>
              </a:rPr>
              <a:t>.       t 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 err="1" smtClean="0">
                <a:latin typeface="SAS Monospace" panose="020B0609020202020204" pitchFamily="49" charset="0"/>
              </a:rPr>
              <a:t>Pr</a:t>
            </a:r>
            <a:r>
              <a:rPr lang="en-US" dirty="0">
                <a:latin typeface="SAS Monospace" panose="020B0609020202020204" pitchFamily="49" charset="0"/>
              </a:rPr>
              <a:t>&gt;|t|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latin typeface="SAS Monospace" panose="020B0609020202020204" pitchFamily="49" charset="0"/>
              </a:rPr>
              <a:t>Intercept  1   </a:t>
            </a:r>
            <a:r>
              <a:rPr lang="en-US" dirty="0" smtClean="0">
                <a:latin typeface="SAS Monospace" panose="020B0609020202020204" pitchFamily="49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SAS Monospace" panose="020B0609020202020204" pitchFamily="49" charset="0"/>
              </a:rPr>
              <a:t>121.03   </a:t>
            </a:r>
            <a:r>
              <a:rPr lang="en-US" dirty="0">
                <a:solidFill>
                  <a:srgbClr val="C00000"/>
                </a:solidFill>
                <a:latin typeface="SAS Monospace" panose="020B0609020202020204" pitchFamily="49" charset="0"/>
              </a:rPr>
              <a:t>3.09     0.0035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latin typeface="SAS Monospace" panose="020B0609020202020204" pitchFamily="49" charset="0"/>
              </a:rPr>
              <a:t>Y</a:t>
            </a:r>
            <a:r>
              <a:rPr lang="en-US" baseline="-25000" dirty="0">
                <a:latin typeface="SAS Monospace" panose="020B0609020202020204" pitchFamily="49" charset="0"/>
              </a:rPr>
              <a:t>t-1</a:t>
            </a:r>
            <a:r>
              <a:rPr lang="en-US" dirty="0">
                <a:latin typeface="SAS Monospace" panose="020B0609020202020204" pitchFamily="49" charset="0"/>
              </a:rPr>
              <a:t>        </a:t>
            </a:r>
            <a:r>
              <a:rPr lang="en-US" dirty="0" smtClean="0">
                <a:latin typeface="SAS Monospace" panose="020B0609020202020204" pitchFamily="49" charset="0"/>
              </a:rPr>
              <a:t>1    </a:t>
            </a:r>
            <a:r>
              <a:rPr lang="en-US" dirty="0">
                <a:solidFill>
                  <a:srgbClr val="C00000"/>
                </a:solidFill>
                <a:latin typeface="SAS Monospace" panose="020B0609020202020204" pitchFamily="49" charset="0"/>
              </a:rPr>
              <a:t>-0.188  -3.07     </a:t>
            </a:r>
            <a:r>
              <a:rPr lang="en-US" dirty="0" smtClean="0">
                <a:solidFill>
                  <a:srgbClr val="C00000"/>
                </a:solidFill>
                <a:latin typeface="SAS Monospace" panose="020B0609020202020204" pitchFamily="49" charset="0"/>
              </a:rPr>
              <a:t>0.0038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dirty="0">
              <a:solidFill>
                <a:srgbClr val="C00000"/>
              </a:solidFill>
              <a:latin typeface="SAS Monospace" panose="020B0609020202020204" pitchFamily="49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latin typeface="SAS Monospace" panose="020B0609020202020204" pitchFamily="49" charset="0"/>
              </a:rPr>
              <a:t>Y</a:t>
            </a:r>
            <a:r>
              <a:rPr lang="en-US" baseline="-25000" dirty="0">
                <a:latin typeface="SAS Monospace" panose="020B0609020202020204" pitchFamily="49" charset="0"/>
              </a:rPr>
              <a:t>t-1</a:t>
            </a:r>
            <a:r>
              <a:rPr lang="en-US" dirty="0">
                <a:latin typeface="SAS Monospace" panose="020B0609020202020204" pitchFamily="49" charset="0"/>
              </a:rPr>
              <a:t>-Y</a:t>
            </a:r>
            <a:r>
              <a:rPr lang="en-US" baseline="-25000" dirty="0">
                <a:latin typeface="SAS Monospace" panose="020B0609020202020204" pitchFamily="49" charset="0"/>
              </a:rPr>
              <a:t>t-2</a:t>
            </a:r>
            <a:r>
              <a:rPr lang="en-US" dirty="0">
                <a:latin typeface="SAS Monospace" panose="020B0609020202020204" pitchFamily="49" charset="0"/>
              </a:rPr>
              <a:t>    1     0.639   4.59     </a:t>
            </a:r>
            <a:r>
              <a:rPr lang="en-US" dirty="0" smtClean="0">
                <a:latin typeface="SAS Monospace" panose="020B0609020202020204" pitchFamily="49" charset="0"/>
              </a:rPr>
              <a:t>0.0001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dirty="0">
              <a:latin typeface="SAS Monospace" panose="020B0609020202020204" pitchFamily="49" charset="0"/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t-2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-Y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t-3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   1     0.050   0.30     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0.7691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t-3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-Y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t-4</a:t>
            </a:r>
            <a:r>
              <a:rPr lang="en-US" dirty="0">
                <a:latin typeface="SAS Monospace" panose="020B0609020202020204" pitchFamily="49" charset="0"/>
              </a:rPr>
              <a:t>    1     0.000   0.00     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0.9985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t-4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-Y</a:t>
            </a:r>
            <a:r>
              <a:rPr lang="en-US" baseline="-25000" dirty="0">
                <a:solidFill>
                  <a:srgbClr val="0070C0"/>
                </a:solidFill>
                <a:latin typeface="SAS Monospace" panose="020B0609020202020204" pitchFamily="49" charset="0"/>
              </a:rPr>
              <a:t>t-5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 </a:t>
            </a:r>
            <a:r>
              <a:rPr lang="en-US" dirty="0">
                <a:latin typeface="SAS Monospace" panose="020B0609020202020204" pitchFamily="49" charset="0"/>
              </a:rPr>
              <a:t>   1     0.263   1.72     </a:t>
            </a:r>
            <a:r>
              <a:rPr lang="en-US" dirty="0">
                <a:solidFill>
                  <a:srgbClr val="0070C0"/>
                </a:solidFill>
                <a:latin typeface="SAS Monospace" panose="020B0609020202020204" pitchFamily="49" charset="0"/>
              </a:rPr>
              <a:t>0.0924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dirty="0">
              <a:solidFill>
                <a:srgbClr val="FFFF00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FFFF00"/>
                </a:solidFill>
              </a:rPr>
              <a:t>   </a:t>
            </a:r>
            <a:r>
              <a:rPr lang="en-US" sz="3300" dirty="0">
                <a:solidFill>
                  <a:srgbClr val="0070C0"/>
                </a:solidFill>
              </a:rPr>
              <a:t>F</a:t>
            </a:r>
            <a:r>
              <a:rPr lang="en-US" sz="3300" baseline="-25000" dirty="0">
                <a:solidFill>
                  <a:srgbClr val="0070C0"/>
                </a:solidFill>
              </a:rPr>
              <a:t>41</a:t>
            </a:r>
            <a:r>
              <a:rPr lang="en-US" sz="3300" baseline="30000" dirty="0">
                <a:solidFill>
                  <a:srgbClr val="0070C0"/>
                </a:solidFill>
              </a:rPr>
              <a:t>3 </a:t>
            </a:r>
            <a:r>
              <a:rPr lang="en-US" sz="3300" dirty="0">
                <a:solidFill>
                  <a:srgbClr val="0070C0"/>
                </a:solidFill>
              </a:rPr>
              <a:t> = 1152 / 871 = 1.32    Pr&gt;F = 0.2803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auto">
          <a:xfrm>
            <a:off x="2895600" y="2404247"/>
            <a:ext cx="3886200" cy="719953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0599" name="Text Box 7"/>
          <p:cNvSpPr txBox="1">
            <a:spLocks noChangeArrowheads="1"/>
          </p:cNvSpPr>
          <p:nvPr/>
        </p:nvSpPr>
        <p:spPr bwMode="auto">
          <a:xfrm>
            <a:off x="8528050" y="2514600"/>
            <a:ext cx="387350" cy="5232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" name="Smiley Face 1"/>
          <p:cNvSpPr/>
          <p:nvPr/>
        </p:nvSpPr>
        <p:spPr>
          <a:xfrm>
            <a:off x="8458200" y="4495800"/>
            <a:ext cx="457200" cy="4572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miley Face 6"/>
          <p:cNvSpPr/>
          <p:nvPr/>
        </p:nvSpPr>
        <p:spPr>
          <a:xfrm>
            <a:off x="8458200" y="3429000"/>
            <a:ext cx="457200" cy="4572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914400" y="457200"/>
            <a:ext cx="695767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Fit  AR(2)  and do unit root test</a:t>
            </a:r>
          </a:p>
          <a:p>
            <a:r>
              <a:rPr lang="en-US" sz="2400" u="sng" dirty="0"/>
              <a:t>Method 1</a:t>
            </a:r>
            <a:r>
              <a:rPr lang="en-US" sz="2400" dirty="0"/>
              <a:t>:  OLS output and tabled critical value </a:t>
            </a:r>
            <a:r>
              <a:rPr lang="en-US" sz="2400" dirty="0">
                <a:solidFill>
                  <a:srgbClr val="C00000"/>
                </a:solidFill>
              </a:rPr>
              <a:t>(-2.86)</a:t>
            </a:r>
          </a:p>
          <a:p>
            <a:r>
              <a:rPr lang="en-US" sz="2400" dirty="0">
                <a:solidFill>
                  <a:schemeClr val="folHlink"/>
                </a:solidFill>
              </a:rPr>
              <a:t>proc </a:t>
            </a:r>
            <a:r>
              <a:rPr lang="en-US" sz="2400" dirty="0" err="1">
                <a:solidFill>
                  <a:schemeClr val="folHlink"/>
                </a:solidFill>
              </a:rPr>
              <a:t>reg</a:t>
            </a:r>
            <a:r>
              <a:rPr lang="en-US" sz="2400" dirty="0">
                <a:solidFill>
                  <a:schemeClr val="folHlink"/>
                </a:solidFill>
              </a:rPr>
              <a:t>; model D = Y1 D1;</a:t>
            </a:r>
            <a:r>
              <a:rPr lang="en-US" sz="2400" dirty="0"/>
              <a:t> </a:t>
            </a:r>
          </a:p>
        </p:txBody>
      </p:sp>
      <p:sp>
        <p:nvSpPr>
          <p:cNvPr id="114697" name="Text Box 9"/>
          <p:cNvSpPr txBox="1">
            <a:spLocks noChangeArrowheads="1"/>
          </p:cNvSpPr>
          <p:nvPr/>
        </p:nvSpPr>
        <p:spPr bwMode="auto">
          <a:xfrm>
            <a:off x="457200" y="1752600"/>
            <a:ext cx="7620000" cy="138499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SAS Monospace" panose="020B0609020202020204" pitchFamily="49" charset="0"/>
              </a:rPr>
              <a:t>Source   </a:t>
            </a:r>
            <a:r>
              <a:rPr lang="en-US" sz="2000" dirty="0" err="1">
                <a:latin typeface="SAS Monospace" panose="020B0609020202020204" pitchFamily="49" charset="0"/>
              </a:rPr>
              <a:t>df</a:t>
            </a:r>
            <a:r>
              <a:rPr lang="en-US" sz="2000" dirty="0">
                <a:latin typeface="SAS Monospace" panose="020B0609020202020204" pitchFamily="49" charset="0"/>
              </a:rPr>
              <a:t>    </a:t>
            </a:r>
            <a:r>
              <a:rPr lang="en-US" sz="2000" dirty="0" err="1">
                <a:latin typeface="SAS Monospace" panose="020B0609020202020204" pitchFamily="49" charset="0"/>
              </a:rPr>
              <a:t>Coeff</a:t>
            </a:r>
            <a:r>
              <a:rPr lang="en-US" sz="2000" dirty="0">
                <a:latin typeface="SAS Monospace" panose="020B0609020202020204" pitchFamily="49" charset="0"/>
              </a:rPr>
              <a:t>.     t           Pr&gt;|t|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SAS Monospace" panose="020B0609020202020204" pitchFamily="49" charset="0"/>
              </a:rPr>
              <a:t>Intercept </a:t>
            </a:r>
            <a:r>
              <a:rPr lang="en-US" sz="2000" dirty="0" smtClean="0">
                <a:latin typeface="SAS Monospace" panose="020B0609020202020204" pitchFamily="49" charset="0"/>
              </a:rPr>
              <a:t>1   </a:t>
            </a:r>
            <a:r>
              <a:rPr lang="en-US" sz="2000" dirty="0" smtClean="0">
                <a:solidFill>
                  <a:srgbClr val="C00000"/>
                </a:solidFill>
                <a:latin typeface="SAS Monospace" panose="020B0609020202020204" pitchFamily="49" charset="0"/>
              </a:rPr>
              <a:t>75.581   </a:t>
            </a:r>
            <a:r>
              <a:rPr lang="en-US" sz="2000" dirty="0">
                <a:solidFill>
                  <a:srgbClr val="C00000"/>
                </a:solidFill>
                <a:latin typeface="SAS Monospace" panose="020B0609020202020204" pitchFamily="49" charset="0"/>
              </a:rPr>
              <a:t>2.762    0.0082    X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SAS Monospace" panose="020B0609020202020204" pitchFamily="49" charset="0"/>
              </a:rPr>
              <a:t>Y</a:t>
            </a:r>
            <a:r>
              <a:rPr lang="en-US" sz="2000" baseline="-25000" dirty="0">
                <a:latin typeface="SAS Monospace" panose="020B0609020202020204" pitchFamily="49" charset="0"/>
              </a:rPr>
              <a:t>t-1</a:t>
            </a:r>
            <a:r>
              <a:rPr lang="en-US" sz="2000" dirty="0">
                <a:latin typeface="SAS Monospace" panose="020B0609020202020204" pitchFamily="49" charset="0"/>
              </a:rPr>
              <a:t>       </a:t>
            </a:r>
            <a:r>
              <a:rPr lang="en-US" sz="2000" dirty="0" smtClean="0">
                <a:latin typeface="SAS Monospace" panose="020B0609020202020204" pitchFamily="49" charset="0"/>
              </a:rPr>
              <a:t>1   </a:t>
            </a:r>
            <a:r>
              <a:rPr lang="en-US" sz="2000" dirty="0" smtClean="0">
                <a:solidFill>
                  <a:srgbClr val="C00000"/>
                </a:solidFill>
                <a:latin typeface="SAS Monospace" panose="020B0609020202020204" pitchFamily="49" charset="0"/>
              </a:rPr>
              <a:t>-</a:t>
            </a:r>
            <a:r>
              <a:rPr lang="en-US" sz="2000" dirty="0">
                <a:solidFill>
                  <a:srgbClr val="C00000"/>
                </a:solidFill>
                <a:latin typeface="SAS Monospace" panose="020B0609020202020204" pitchFamily="49" charset="0"/>
              </a:rPr>
              <a:t>0.117  </a:t>
            </a:r>
            <a:r>
              <a:rPr lang="en-US" sz="2000" u="sng" dirty="0">
                <a:solidFill>
                  <a:srgbClr val="C00000"/>
                </a:solidFill>
                <a:latin typeface="SAS Monospace" panose="020B0609020202020204" pitchFamily="49" charset="0"/>
              </a:rPr>
              <a:t>-2.776</a:t>
            </a:r>
            <a:r>
              <a:rPr lang="en-US" sz="2000" dirty="0">
                <a:solidFill>
                  <a:srgbClr val="C00000"/>
                </a:solidFill>
                <a:latin typeface="SAS Monospace" panose="020B0609020202020204" pitchFamily="49" charset="0"/>
              </a:rPr>
              <a:t>    0.0038    X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SAS Monospace" panose="020B0609020202020204" pitchFamily="49" charset="0"/>
              </a:rPr>
              <a:t>Y</a:t>
            </a:r>
            <a:r>
              <a:rPr lang="en-US" sz="2000" baseline="-25000" dirty="0">
                <a:latin typeface="SAS Monospace" panose="020B0609020202020204" pitchFamily="49" charset="0"/>
              </a:rPr>
              <a:t>t-1</a:t>
            </a:r>
            <a:r>
              <a:rPr lang="en-US" sz="2000" dirty="0">
                <a:latin typeface="SAS Monospace" panose="020B0609020202020204" pitchFamily="49" charset="0"/>
              </a:rPr>
              <a:t>-Y</a:t>
            </a:r>
            <a:r>
              <a:rPr lang="en-US" sz="2000" baseline="-25000" dirty="0">
                <a:latin typeface="SAS Monospace" panose="020B0609020202020204" pitchFamily="49" charset="0"/>
              </a:rPr>
              <a:t>t-2</a:t>
            </a:r>
            <a:r>
              <a:rPr lang="en-US" sz="2000" dirty="0">
                <a:latin typeface="SAS Monospace" panose="020B0609020202020204" pitchFamily="49" charset="0"/>
              </a:rPr>
              <a:t>   </a:t>
            </a:r>
            <a:r>
              <a:rPr lang="en-US" sz="2000" dirty="0" smtClean="0">
                <a:latin typeface="SAS Monospace" panose="020B0609020202020204" pitchFamily="49" charset="0"/>
              </a:rPr>
              <a:t>1    0.671   </a:t>
            </a:r>
            <a:r>
              <a:rPr lang="en-US" sz="2000" dirty="0">
                <a:latin typeface="SAS Monospace" panose="020B0609020202020204" pitchFamily="49" charset="0"/>
              </a:rPr>
              <a:t>6.211    0.0001    </a:t>
            </a:r>
            <a:r>
              <a:rPr lang="en-US" sz="2000" dirty="0">
                <a:sym typeface="Wingdings" pitchFamily="2" charset="2"/>
              </a:rPr>
              <a:t></a:t>
            </a:r>
            <a:endParaRPr lang="en-US" sz="2000" dirty="0"/>
          </a:p>
        </p:txBody>
      </p:sp>
      <p:sp>
        <p:nvSpPr>
          <p:cNvPr id="114700" name="Text Box 12"/>
          <p:cNvSpPr txBox="1">
            <a:spLocks noChangeArrowheads="1"/>
          </p:cNvSpPr>
          <p:nvPr/>
        </p:nvSpPr>
        <p:spPr bwMode="auto">
          <a:xfrm>
            <a:off x="914400" y="3352800"/>
            <a:ext cx="692535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u="sng" dirty="0"/>
              <a:t>Method 2</a:t>
            </a:r>
            <a:r>
              <a:rPr lang="en-US" sz="2400" dirty="0"/>
              <a:t>:  OLS output and </a:t>
            </a:r>
            <a:r>
              <a:rPr lang="en-US" sz="2400" dirty="0" smtClean="0"/>
              <a:t>corrected p-values</a:t>
            </a:r>
            <a:endParaRPr lang="en-US" sz="2400" dirty="0"/>
          </a:p>
          <a:p>
            <a:r>
              <a:rPr lang="en-US" sz="2400" dirty="0" err="1">
                <a:solidFill>
                  <a:schemeClr val="folHlink"/>
                </a:solidFill>
              </a:rPr>
              <a:t>proc</a:t>
            </a:r>
            <a:r>
              <a:rPr lang="en-US" sz="2400" dirty="0">
                <a:solidFill>
                  <a:schemeClr val="folHlink"/>
                </a:solidFill>
              </a:rPr>
              <a:t> </a:t>
            </a:r>
            <a:r>
              <a:rPr lang="en-US" sz="2400" dirty="0" err="1">
                <a:solidFill>
                  <a:schemeClr val="folHlink"/>
                </a:solidFill>
              </a:rPr>
              <a:t>arima</a:t>
            </a:r>
            <a:r>
              <a:rPr lang="en-US" sz="2400" dirty="0">
                <a:solidFill>
                  <a:schemeClr val="folHlink"/>
                </a:solidFill>
              </a:rPr>
              <a:t>; identify </a:t>
            </a:r>
            <a:r>
              <a:rPr lang="en-US" sz="2400" dirty="0" err="1">
                <a:solidFill>
                  <a:schemeClr val="folHlink"/>
                </a:solidFill>
              </a:rPr>
              <a:t>var</a:t>
            </a:r>
            <a:r>
              <a:rPr lang="en-US" sz="2400" dirty="0">
                <a:solidFill>
                  <a:schemeClr val="folHlink"/>
                </a:solidFill>
              </a:rPr>
              <a:t>=silver stationarity = </a:t>
            </a:r>
            <a:r>
              <a:rPr lang="en-US" sz="2400" dirty="0" smtClean="0">
                <a:solidFill>
                  <a:schemeClr val="folHlink"/>
                </a:solidFill>
              </a:rPr>
              <a:t>(</a:t>
            </a:r>
            <a:r>
              <a:rPr lang="en-US" sz="2400" dirty="0" err="1" smtClean="0">
                <a:solidFill>
                  <a:schemeClr val="folHlink"/>
                </a:solidFill>
              </a:rPr>
              <a:t>adf</a:t>
            </a:r>
            <a:r>
              <a:rPr lang="en-US" sz="2400" dirty="0" smtClean="0">
                <a:solidFill>
                  <a:schemeClr val="folHlink"/>
                </a:solidFill>
              </a:rPr>
              <a:t>=(</a:t>
            </a:r>
            <a:r>
              <a:rPr lang="en-US" sz="2400" dirty="0">
                <a:solidFill>
                  <a:schemeClr val="folHlink"/>
                </a:solidFill>
              </a:rPr>
              <a:t>1));</a:t>
            </a:r>
            <a:r>
              <a:rPr lang="en-US" sz="2400" dirty="0"/>
              <a:t> </a:t>
            </a:r>
          </a:p>
        </p:txBody>
      </p:sp>
      <p:sp>
        <p:nvSpPr>
          <p:cNvPr id="114701" name="Text Box 13"/>
          <p:cNvSpPr txBox="1">
            <a:spLocks noChangeArrowheads="1"/>
          </p:cNvSpPr>
          <p:nvPr/>
        </p:nvSpPr>
        <p:spPr bwMode="auto">
          <a:xfrm>
            <a:off x="838200" y="4495800"/>
            <a:ext cx="7164388" cy="207962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   </a:t>
            </a:r>
            <a:r>
              <a:rPr lang="en-US" sz="2000" dirty="0">
                <a:latin typeface="SAS Monospace" pitchFamily="49" charset="0"/>
              </a:rPr>
              <a:t>Augmented Dickey-Fuller Unit Root Tests</a:t>
            </a:r>
          </a:p>
          <a:p>
            <a:endParaRPr lang="en-US" sz="2000" dirty="0">
              <a:latin typeface="SAS Monospace" pitchFamily="49" charset="0"/>
            </a:endParaRPr>
          </a:p>
          <a:p>
            <a:r>
              <a:rPr lang="en-US" sz="2000" dirty="0">
                <a:latin typeface="SAS Monospace" pitchFamily="49" charset="0"/>
              </a:rPr>
              <a:t>Type          Lags           t      </a:t>
            </a:r>
            <a:r>
              <a:rPr lang="en-US" sz="2000" dirty="0" err="1">
                <a:latin typeface="SAS Monospace" pitchFamily="49" charset="0"/>
              </a:rPr>
              <a:t>Prob</a:t>
            </a:r>
            <a:r>
              <a:rPr lang="en-US" sz="2000" dirty="0">
                <a:latin typeface="SAS Monospace" pitchFamily="49" charset="0"/>
              </a:rPr>
              <a:t>&lt;t </a:t>
            </a:r>
          </a:p>
          <a:p>
            <a:r>
              <a:rPr lang="en-US" sz="2000" dirty="0">
                <a:latin typeface="SAS Monospace" pitchFamily="49" charset="0"/>
              </a:rPr>
              <a:t>Zero Mean     1          -0.2803    0.5800 </a:t>
            </a:r>
          </a:p>
          <a:p>
            <a:r>
              <a:rPr lang="en-US" sz="2000" dirty="0">
                <a:solidFill>
                  <a:srgbClr val="C00000"/>
                </a:solidFill>
                <a:latin typeface="SAS Monospace" pitchFamily="49" charset="0"/>
              </a:rPr>
              <a:t>Single Mean   </a:t>
            </a:r>
            <a:r>
              <a:rPr lang="en-US" sz="2000" dirty="0">
                <a:latin typeface="SAS Monospace" pitchFamily="49" charset="0"/>
              </a:rPr>
              <a:t>1          </a:t>
            </a:r>
            <a:r>
              <a:rPr lang="en-US" sz="2000" dirty="0">
                <a:solidFill>
                  <a:srgbClr val="C00000"/>
                </a:solidFill>
                <a:latin typeface="SAS Monospace" pitchFamily="49" charset="0"/>
              </a:rPr>
              <a:t>-2.7757    0.0689 </a:t>
            </a:r>
            <a:r>
              <a:rPr lang="en-US" sz="2000" dirty="0">
                <a:solidFill>
                  <a:srgbClr val="C00000"/>
                </a:solidFill>
                <a:latin typeface="SAS Monospace" pitchFamily="49" charset="0"/>
                <a:sym typeface="Wingdings" pitchFamily="2" charset="2"/>
              </a:rPr>
              <a:t></a:t>
            </a:r>
            <a:r>
              <a:rPr lang="en-US" sz="2000" dirty="0">
                <a:solidFill>
                  <a:srgbClr val="C00000"/>
                </a:solidFill>
                <a:latin typeface="SAS Monospace" pitchFamily="49" charset="0"/>
              </a:rPr>
              <a:t> </a:t>
            </a:r>
          </a:p>
          <a:p>
            <a:r>
              <a:rPr lang="en-US" sz="2000" dirty="0">
                <a:latin typeface="SAS Monospace" pitchFamily="49" charset="0"/>
              </a:rPr>
              <a:t>Trend         1          -2.6294    0.2697   </a:t>
            </a:r>
            <a:r>
              <a:rPr lang="en-US" dirty="0"/>
              <a:t> </a:t>
            </a:r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V="1">
            <a:off x="5638800" y="1600200"/>
            <a:ext cx="304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>
            <a:off x="5943599" y="1585912"/>
            <a:ext cx="100488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04" name="Line 16"/>
          <p:cNvSpPr>
            <a:spLocks noChangeShapeType="1"/>
          </p:cNvSpPr>
          <p:nvPr/>
        </p:nvSpPr>
        <p:spPr bwMode="auto">
          <a:xfrm flipV="1">
            <a:off x="6934200" y="1295400"/>
            <a:ext cx="15240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Silver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457200"/>
            <a:ext cx="7086600" cy="5943600"/>
          </a:xfrm>
          <a:prstGeom prst="rect">
            <a:avLst/>
          </a:prstGeom>
          <a:noFill/>
        </p:spPr>
      </p:pic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3810000" y="1066800"/>
            <a:ext cx="4305300" cy="2769989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</a:rPr>
              <a:t>                   </a:t>
            </a:r>
            <a:r>
              <a:rPr lang="en-US" dirty="0" smtClean="0">
                <a:solidFill>
                  <a:srgbClr val="C00000"/>
                </a:solidFill>
              </a:rPr>
              <a:t>                   </a:t>
            </a:r>
            <a:r>
              <a:rPr lang="en-US" sz="3200" dirty="0" smtClean="0">
                <a:solidFill>
                  <a:srgbClr val="C00000"/>
                </a:solidFill>
              </a:rPr>
              <a:t>?</a:t>
            </a:r>
            <a:endParaRPr lang="en-US" sz="3200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endParaRPr lang="en-US" dirty="0" smtClean="0">
              <a:solidFill>
                <a:srgbClr val="C00000"/>
              </a:solidFill>
            </a:endParaRPr>
          </a:p>
          <a:p>
            <a:pPr>
              <a:spcBef>
                <a:spcPct val="50000"/>
              </a:spcBef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718" name="Text Box 6"/>
          <p:cNvSpPr txBox="1">
            <a:spLocks noChangeArrowheads="1"/>
          </p:cNvSpPr>
          <p:nvPr/>
        </p:nvSpPr>
        <p:spPr bwMode="auto">
          <a:xfrm>
            <a:off x="1143000" y="4343400"/>
            <a:ext cx="6934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First part  ACF                              IACF                                 PACF</a:t>
            </a:r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>
            <a:off x="3733800" y="2743200"/>
            <a:ext cx="0" cy="1371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>
            <a:off x="1600200" y="2667000"/>
            <a:ext cx="0" cy="1447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1600200" y="4114800"/>
            <a:ext cx="3810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 flipH="1">
            <a:off x="1981200" y="4114800"/>
            <a:ext cx="17526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57500" y="304800"/>
            <a:ext cx="454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Silver Series – the rest of the story!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484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7" grpId="0" animBg="1"/>
      <p:bldP spid="115717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5" descr="IMG_3442"/>
          <p:cNvPicPr>
            <a:picLocks noGrp="1"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22928" y="253043"/>
            <a:ext cx="6349472" cy="4928558"/>
          </a:xfrm>
          <a:ln w="57150">
            <a:solidFill>
              <a:srgbClr val="FFFF00"/>
            </a:solidFill>
          </a:ln>
        </p:spPr>
      </p:pic>
      <p:sp>
        <p:nvSpPr>
          <p:cNvPr id="46083" name="Text Box 6"/>
          <p:cNvSpPr txBox="1">
            <a:spLocks noChangeArrowheads="1"/>
          </p:cNvSpPr>
          <p:nvPr/>
        </p:nvSpPr>
        <p:spPr bwMode="auto">
          <a:xfrm rot="10800000" flipV="1">
            <a:off x="1776412" y="5380222"/>
            <a:ext cx="6096000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b="1" dirty="0" smtClean="0"/>
              <a:t>Your talk seems better now Grandpa!  </a:t>
            </a:r>
            <a:endParaRPr lang="en-US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61488" y="5943600"/>
            <a:ext cx="565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Disclaimer:  No babies ingested alcohol in the making of this slide. </a:t>
            </a:r>
          </a:p>
          <a:p>
            <a:pPr algn="ctr"/>
            <a:r>
              <a:rPr lang="en-US" sz="1600" dirty="0" smtClean="0"/>
              <a:t>(I personally made sure the bottle was empty). 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7872412" y="6374486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 action="ppaction://hlinksldjump"/>
              </a:rPr>
              <a:t>Exit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775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2200" y="252710"/>
            <a:ext cx="4046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Detecting </a:t>
            </a:r>
            <a:r>
              <a:rPr lang="en-US" sz="2800" dirty="0" err="1" smtClean="0"/>
              <a:t>overdifferencing</a:t>
            </a:r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297515"/>
              </p:ext>
            </p:extLst>
          </p:nvPr>
        </p:nvGraphicFramePr>
        <p:xfrm>
          <a:off x="1981200" y="838200"/>
          <a:ext cx="5367338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5" name="Equation" r:id="rId3" imgW="2831760" imgH="698400" progId="Equation.3">
                  <p:embed/>
                </p:oleObj>
              </mc:Choice>
              <mc:Fallback>
                <p:oleObj name="Equation" r:id="rId3" imgW="2831760" imgH="69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200" y="838200"/>
                        <a:ext cx="5367338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57800" y="1600200"/>
            <a:ext cx="3017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(“Non-invertible moving average”)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84456" y="2531983"/>
            <a:ext cx="7071359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Chang (1993)  Moving average unit root (e.g. </a:t>
            </a:r>
            <a:r>
              <a:rPr lang="en-US" sz="2400" dirty="0" smtClean="0">
                <a:latin typeface="Symbol" panose="05050102010706020507" pitchFamily="18" charset="2"/>
              </a:rPr>
              <a:t>q</a:t>
            </a:r>
            <a:r>
              <a:rPr lang="en-US" sz="2400" dirty="0" smtClean="0"/>
              <a:t>=1)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</a:p>
          <a:p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slow decay in </a:t>
            </a:r>
            <a:r>
              <a:rPr lang="en-US" sz="2400" dirty="0" smtClean="0">
                <a:solidFill>
                  <a:srgbClr val="0070C0"/>
                </a:solidFill>
                <a:sym typeface="Wingdings" panose="05000000000000000000" pitchFamily="2" charset="2"/>
              </a:rPr>
              <a:t>IACF</a:t>
            </a:r>
            <a:r>
              <a:rPr lang="en-US" sz="2400" dirty="0" smtClean="0">
                <a:sym typeface="Wingdings" panose="05000000000000000000" pitchFamily="2" charset="2"/>
              </a:rPr>
              <a:t> (</a:t>
            </a:r>
            <a:r>
              <a:rPr lang="en-US" sz="2400" u="sng" dirty="0" smtClean="0">
                <a:solidFill>
                  <a:srgbClr val="0070C0"/>
                </a:solidFill>
                <a:sym typeface="Wingdings" panose="05000000000000000000" pitchFamily="2" charset="2"/>
              </a:rPr>
              <a:t>I</a:t>
            </a:r>
            <a:r>
              <a:rPr lang="en-US" sz="2400" dirty="0" smtClean="0">
                <a:sym typeface="Wingdings" panose="05000000000000000000" pitchFamily="2" charset="2"/>
              </a:rPr>
              <a:t>nverse </a:t>
            </a:r>
            <a:r>
              <a:rPr lang="en-US" sz="2400" u="sng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A</a:t>
            </a:r>
            <a:r>
              <a:rPr lang="en-US" sz="2400" dirty="0" err="1" smtClean="0">
                <a:sym typeface="Wingdings" panose="05000000000000000000" pitchFamily="2" charset="2"/>
              </a:rPr>
              <a:t>uto</a:t>
            </a:r>
            <a:r>
              <a:rPr lang="en-US" sz="2400" u="sng" dirty="0" err="1" smtClean="0">
                <a:solidFill>
                  <a:srgbClr val="0070C0"/>
                </a:solidFill>
                <a:sym typeface="Wingdings" panose="05000000000000000000" pitchFamily="2" charset="2"/>
              </a:rPr>
              <a:t>C</a:t>
            </a:r>
            <a:r>
              <a:rPr lang="en-US" sz="2400" dirty="0" err="1" smtClean="0">
                <a:sym typeface="Wingdings" panose="05000000000000000000" pitchFamily="2" charset="2"/>
              </a:rPr>
              <a:t>orrelation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u="sng" dirty="0" smtClean="0">
                <a:solidFill>
                  <a:srgbClr val="0070C0"/>
                </a:solidFill>
                <a:sym typeface="Wingdings" panose="05000000000000000000" pitchFamily="2" charset="2"/>
              </a:rPr>
              <a:t>F</a:t>
            </a:r>
            <a:r>
              <a:rPr lang="en-US" sz="2400" dirty="0" smtClean="0">
                <a:sym typeface="Wingdings" panose="05000000000000000000" pitchFamily="2" charset="2"/>
              </a:rPr>
              <a:t>unction)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7" name="Picture 2" descr="C:\Users\dickey\AppData\Local\Temp\SAS Temporary Files\_TD2852_DICKEY-E6430_\ResidualCorrPanel5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t="51673" r="50000" b="2143"/>
          <a:stretch/>
        </p:blipFill>
        <p:spPr bwMode="auto">
          <a:xfrm>
            <a:off x="2971800" y="3831770"/>
            <a:ext cx="2960914" cy="211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169223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Chang, M. C., </a:t>
            </a:r>
            <a:r>
              <a:rPr lang="en-US" sz="1400" u="sng" dirty="0"/>
              <a:t>Dickey, D. A. </a:t>
            </a:r>
            <a:r>
              <a:rPr lang="en-US" sz="1400" dirty="0"/>
              <a:t>, (1993) "Recognizing Overdifferenced Time Series," </a:t>
            </a:r>
            <a:r>
              <a:rPr lang="en-US" sz="1400" u="sng" dirty="0"/>
              <a:t>Journal of Time Series Analysis </a:t>
            </a:r>
            <a:r>
              <a:rPr lang="en-US" sz="1400" dirty="0"/>
              <a:t>, 15, 1-8.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9" y="914400"/>
            <a:ext cx="200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Generated Data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Differences        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4343400"/>
            <a:ext cx="2810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Inverse Autocorrelations 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(of differences)   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1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838200"/>
            <a:ext cx="53557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Y</a:t>
            </a:r>
            <a:r>
              <a:rPr lang="en-US" sz="3200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3200" dirty="0" smtClean="0">
                <a:solidFill>
                  <a:srgbClr val="FF0000"/>
                </a:solidFill>
              </a:rPr>
              <a:t>-</a:t>
            </a:r>
            <a:r>
              <a:rPr 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3200" dirty="0" smtClean="0">
                <a:solidFill>
                  <a:srgbClr val="FF0000"/>
                </a:solidFill>
              </a:rPr>
              <a:t> = </a:t>
            </a:r>
            <a:r>
              <a:rPr 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sz="3200" dirty="0" smtClean="0">
                <a:solidFill>
                  <a:srgbClr val="FF0000"/>
                </a:solidFill>
              </a:rPr>
              <a:t>(Y</a:t>
            </a:r>
            <a:r>
              <a:rPr lang="en-US" sz="3200" baseline="-25000" dirty="0" smtClean="0">
                <a:solidFill>
                  <a:srgbClr val="FF0000"/>
                </a:solidFill>
              </a:rPr>
              <a:t>t-1</a:t>
            </a:r>
            <a:r>
              <a:rPr lang="en-US" sz="3200" dirty="0" smtClean="0">
                <a:solidFill>
                  <a:srgbClr val="FF0000"/>
                </a:solidFill>
              </a:rPr>
              <a:t>-</a:t>
            </a:r>
            <a:r>
              <a:rPr lang="en-US" sz="32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3200" dirty="0" smtClean="0">
                <a:solidFill>
                  <a:srgbClr val="FF0000"/>
                </a:solidFill>
              </a:rPr>
              <a:t>) </a:t>
            </a:r>
            <a:r>
              <a:rPr lang="en-US" sz="3200" dirty="0" smtClean="0"/>
              <a:t>+ </a:t>
            </a:r>
            <a:r>
              <a:rPr lang="en-US" sz="3200" dirty="0" smtClean="0">
                <a:solidFill>
                  <a:srgbClr val="00B0F0"/>
                </a:solidFill>
              </a:rPr>
              <a:t>e</a:t>
            </a:r>
            <a:r>
              <a:rPr lang="en-US" sz="3200" baseline="-25000" dirty="0" smtClean="0">
                <a:solidFill>
                  <a:srgbClr val="00B0F0"/>
                </a:solidFill>
              </a:rPr>
              <a:t>t</a:t>
            </a:r>
            <a:r>
              <a:rPr lang="en-US" sz="3200" dirty="0" smtClean="0">
                <a:solidFill>
                  <a:srgbClr val="00B0F0"/>
                </a:solidFill>
              </a:rPr>
              <a:t> – </a:t>
            </a:r>
            <a:r>
              <a:rPr lang="en-US" sz="3200" dirty="0" smtClean="0">
                <a:solidFill>
                  <a:srgbClr val="00B0F0"/>
                </a:solidFill>
                <a:latin typeface="Symbol" panose="05050102010706020507" pitchFamily="18" charset="2"/>
              </a:rPr>
              <a:t>q</a:t>
            </a:r>
            <a:r>
              <a:rPr lang="en-US" sz="3200" dirty="0" smtClean="0">
                <a:solidFill>
                  <a:srgbClr val="00B0F0"/>
                </a:solidFill>
              </a:rPr>
              <a:t>e</a:t>
            </a:r>
            <a:r>
              <a:rPr lang="en-US" sz="3200" baseline="-25000" dirty="0" smtClean="0">
                <a:solidFill>
                  <a:srgbClr val="00B0F0"/>
                </a:solidFill>
              </a:rPr>
              <a:t>t</a:t>
            </a:r>
            <a:r>
              <a:rPr lang="en-US" sz="2800" baseline="-25000" dirty="0" smtClean="0">
                <a:solidFill>
                  <a:srgbClr val="00B0F0"/>
                </a:solidFill>
              </a:rPr>
              <a:t>-1</a:t>
            </a:r>
            <a:endParaRPr lang="en-US" sz="2800" dirty="0" smtClean="0">
              <a:solidFill>
                <a:srgbClr val="00B0F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Autoregressive </a:t>
            </a:r>
            <a:r>
              <a:rPr lang="en-US" sz="2800" dirty="0" smtClean="0"/>
              <a:t>       </a:t>
            </a:r>
            <a:r>
              <a:rPr lang="en-US" sz="2800" dirty="0" smtClean="0">
                <a:solidFill>
                  <a:srgbClr val="00B0F0"/>
                </a:solidFill>
              </a:rPr>
              <a:t>Moving Average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        Model   (|</a:t>
            </a:r>
            <a:r>
              <a:rPr lang="en-US" sz="2800" dirty="0" smtClean="0">
                <a:latin typeface="Symbol" panose="05050102010706020507" pitchFamily="18" charset="2"/>
              </a:rPr>
              <a:t>q</a:t>
            </a:r>
            <a:r>
              <a:rPr lang="en-US" sz="2800" dirty="0" smtClean="0"/>
              <a:t>|&lt;1) 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533400" y="57150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 Said S.E. and Dickey, D. A. (1984). "Testing for Unit Roots </a:t>
            </a:r>
            <a:r>
              <a:rPr lang="en-US" sz="1400" dirty="0"/>
              <a:t>in Autoregressive-Moving Average Models of Unknown Order," </a:t>
            </a:r>
            <a:r>
              <a:rPr lang="en-US" sz="1400" u="sng" dirty="0" err="1"/>
              <a:t>Biometrika</a:t>
            </a:r>
            <a:r>
              <a:rPr lang="en-US" sz="1400" u="sng" dirty="0"/>
              <a:t> </a:t>
            </a:r>
            <a:r>
              <a:rPr lang="en-US" sz="1400" dirty="0"/>
              <a:t>71, 599-607.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00400" y="1295400"/>
            <a:ext cx="1828800" cy="175260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743200" y="1295400"/>
            <a:ext cx="2057400" cy="1828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2000" y="2667000"/>
            <a:ext cx="70600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Inverse Autocorrelation Function (IACF) is autocorrelation function of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</a:t>
            </a:r>
            <a:r>
              <a:rPr lang="en-US" sz="2400" dirty="0" err="1" smtClean="0">
                <a:solidFill>
                  <a:srgbClr val="FF0000"/>
                </a:solidFill>
              </a:rPr>
              <a:t>Y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t</a:t>
            </a:r>
            <a:r>
              <a:rPr lang="en-US" sz="2400" dirty="0" smtClean="0">
                <a:solidFill>
                  <a:srgbClr val="FF0000"/>
                </a:solidFill>
              </a:rPr>
              <a:t>-</a:t>
            </a:r>
            <a:r>
              <a:rPr lang="en-US" sz="2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= </a:t>
            </a:r>
            <a:r>
              <a:rPr lang="en-US" sz="2400" dirty="0" smtClean="0">
                <a:solidFill>
                  <a:srgbClr val="00B0F0"/>
                </a:solidFill>
                <a:latin typeface="Symbol" panose="05050102010706020507" pitchFamily="18" charset="2"/>
              </a:rPr>
              <a:t>q</a:t>
            </a:r>
            <a:r>
              <a:rPr lang="en-US" sz="2400" dirty="0" smtClean="0">
                <a:solidFill>
                  <a:srgbClr val="FF0000"/>
                </a:solidFill>
              </a:rPr>
              <a:t>(Y</a:t>
            </a:r>
            <a:r>
              <a:rPr lang="en-US" sz="2400" baseline="-25000" dirty="0" smtClean="0">
                <a:solidFill>
                  <a:srgbClr val="FF0000"/>
                </a:solidFill>
              </a:rPr>
              <a:t>t-1</a:t>
            </a:r>
            <a:r>
              <a:rPr lang="en-US" sz="2400" dirty="0" smtClean="0">
                <a:solidFill>
                  <a:srgbClr val="FF0000"/>
                </a:solidFill>
              </a:rPr>
              <a:t>-</a:t>
            </a:r>
            <a:r>
              <a:rPr lang="en-US" sz="2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+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baseline="-25000" dirty="0">
                <a:solidFill>
                  <a:srgbClr val="00B0F0"/>
                </a:solidFill>
              </a:rPr>
              <a:t>t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–</a:t>
            </a:r>
            <a:r>
              <a:rPr lang="en-US" sz="24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sz="2400" dirty="0" smtClean="0">
                <a:solidFill>
                  <a:srgbClr val="00B0F0"/>
                </a:solidFill>
              </a:rPr>
              <a:t>e</a:t>
            </a:r>
            <a:r>
              <a:rPr lang="en-US" sz="2400" baseline="-25000" dirty="0" smtClean="0">
                <a:solidFill>
                  <a:srgbClr val="00B0F0"/>
                </a:solidFill>
              </a:rPr>
              <a:t>t-1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3875518"/>
            <a:ext cx="722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 Said E. Said</a:t>
            </a:r>
            <a:r>
              <a:rPr lang="en-US" baseline="30000" dirty="0"/>
              <a:t>*</a:t>
            </a:r>
            <a:r>
              <a:rPr lang="en-US" dirty="0"/>
              <a:t>:  With sufficient data and lagged differences, just treat this </a:t>
            </a:r>
          </a:p>
          <a:p>
            <a:r>
              <a:rPr lang="en-US" dirty="0"/>
              <a:t>     as autoregressive to test H</a:t>
            </a:r>
            <a:r>
              <a:rPr lang="en-US" baseline="-25000" dirty="0"/>
              <a:t>0</a:t>
            </a:r>
            <a:r>
              <a:rPr lang="en-US" dirty="0"/>
              <a:t>: </a:t>
            </a:r>
            <a:r>
              <a:rPr lang="en-US" dirty="0">
                <a:latin typeface="Symbol" panose="05050102010706020507" pitchFamily="18" charset="2"/>
              </a:rPr>
              <a:t>r</a:t>
            </a:r>
            <a:r>
              <a:rPr lang="en-US" dirty="0"/>
              <a:t>=1. </a:t>
            </a:r>
          </a:p>
        </p:txBody>
      </p:sp>
    </p:spTree>
    <p:extLst>
      <p:ext uri="{BB962C8B-B14F-4D97-AF65-F5344CB8AC3E}">
        <p14:creationId xmlns:p14="http://schemas.microsoft.com/office/powerpoint/2010/main" val="143100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6889" y="1907041"/>
            <a:ext cx="1533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(differenced)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818601" y="6243935"/>
            <a:ext cx="8107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IACF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15" y="1751962"/>
            <a:ext cx="6096851" cy="457263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495800" y="4119265"/>
            <a:ext cx="3191515" cy="212913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696" b="76537"/>
          <a:stretch/>
        </p:blipFill>
        <p:spPr>
          <a:xfrm>
            <a:off x="7772400" y="4267200"/>
            <a:ext cx="990600" cy="1245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8400" y="58685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94454" y="621268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52" y="191815"/>
            <a:ext cx="1202852" cy="11026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27" y="169207"/>
            <a:ext cx="801746" cy="11111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4800" y="1307068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Differences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88696" b="76537"/>
          <a:stretch/>
        </p:blipFill>
        <p:spPr>
          <a:xfrm>
            <a:off x="7924800" y="4419600"/>
            <a:ext cx="990600" cy="12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dickey\AppData\Local\Temp\SAS Temporary Files\_TD2124_DICKEY-E6430_\SeriesCorrPanel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9" t="53248" r="1222" b="1337"/>
          <a:stretch/>
        </p:blipFill>
        <p:spPr bwMode="auto">
          <a:xfrm>
            <a:off x="2895600" y="3028771"/>
            <a:ext cx="2973936" cy="207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2667000" y="2590800"/>
            <a:ext cx="3810000" cy="25637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 descr="Athearn 1/50 Scale John Deere Combine Farm Tractor Corn Picker Attachment.  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142548"/>
            <a:ext cx="2143125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67200" y="5329535"/>
            <a:ext cx="81079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IACF 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9" name="Picture 2" descr="C:\Users\dickey\AppData\Local\Temp\SAS Temporary Files\_TD3120_DICKEY-E6430_\SGPlo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06680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Angry corn cartoon Stock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470" y="3401055"/>
            <a:ext cx="779530" cy="86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875" y="1182689"/>
            <a:ext cx="164019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Post 1942</a:t>
            </a:r>
          </a:p>
          <a:p>
            <a:r>
              <a:rPr lang="en-US" sz="2400" dirty="0" smtClean="0"/>
              <a:t>Corn Yields </a:t>
            </a:r>
            <a:endParaRPr lang="en-US" sz="2000" dirty="0"/>
          </a:p>
          <a:p>
            <a:r>
              <a:rPr lang="en-US" sz="2000" dirty="0" smtClean="0"/>
              <a:t>(differenced)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421240" y="642860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731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0" name="Picture 6" descr="https://sp.yimg.com/ib/th?id=JN.XrssZN%2bhfy3NIOYyby78Ag&amp;pid=15.1&amp;P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79358"/>
            <a:ext cx="1066800" cy="87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42338" y="499408"/>
            <a:ext cx="36565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Cointegration analogy:</a:t>
            </a:r>
            <a:endParaRPr lang="en-US" sz="2000" dirty="0"/>
          </a:p>
          <a:p>
            <a:pPr algn="ctr"/>
            <a:r>
              <a:rPr lang="en-US" sz="2000" dirty="0" smtClean="0"/>
              <a:t>Drunk man walking a dog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Man -&gt; unit root process</a:t>
            </a:r>
          </a:p>
          <a:p>
            <a:pPr algn="ctr"/>
            <a:r>
              <a:rPr lang="en-US" sz="2000" dirty="0" smtClean="0"/>
              <a:t>Dog-&gt; unit root process</a:t>
            </a:r>
          </a:p>
          <a:p>
            <a:pPr algn="ctr"/>
            <a:r>
              <a:rPr lang="en-US" sz="2000" dirty="0" smtClean="0"/>
              <a:t>Difference (man-dog)  stationary!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562600" y="4021087"/>
            <a:ext cx="10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Sidewalk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62600" y="3733800"/>
            <a:ext cx="228600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67401" y="3657600"/>
            <a:ext cx="190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Man – red path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48401" y="3429000"/>
            <a:ext cx="2286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53201" y="3352800"/>
            <a:ext cx="190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B72FF"/>
                </a:solidFill>
              </a:rPr>
              <a:t>Dog – blue path</a:t>
            </a:r>
            <a:endParaRPr lang="en-US" dirty="0">
              <a:solidFill>
                <a:srgbClr val="2B72FF"/>
              </a:solidFill>
            </a:endParaRPr>
          </a:p>
        </p:txBody>
      </p:sp>
      <p:sp>
        <p:nvSpPr>
          <p:cNvPr id="25" name="Right Brace 24"/>
          <p:cNvSpPr/>
          <p:nvPr/>
        </p:nvSpPr>
        <p:spPr>
          <a:xfrm>
            <a:off x="5181600" y="3810000"/>
            <a:ext cx="381000" cy="609600"/>
          </a:xfrm>
          <a:prstGeom prst="rightBrace">
            <a:avLst>
              <a:gd name="adj1" fmla="val 8333"/>
              <a:gd name="adj2" fmla="val 514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74" name="Picture 10" descr="C:\Users\dickey\AppData\Local\Temp\SAS Temporary Files\_TD6916_DICKEY-E6430_\SGPlot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74" y="2667000"/>
            <a:ext cx="3251626" cy="24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0" y="76200"/>
            <a:ext cx="18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(Time permitting)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8636" y="445532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58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6248400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 action="ppaction://hlinksldjump"/>
              </a:rPr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8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29000" y="381000"/>
            <a:ext cx="2146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Data:</a:t>
            </a:r>
            <a:endParaRPr lang="en-US" sz="2000" dirty="0"/>
          </a:p>
          <a:p>
            <a:pPr algn="ctr"/>
            <a:r>
              <a:rPr lang="en-US" sz="2000" dirty="0" smtClean="0"/>
              <a:t>10 year </a:t>
            </a:r>
            <a:r>
              <a:rPr lang="en-US" sz="2000" dirty="0" err="1" smtClean="0"/>
              <a:t>t-bill</a:t>
            </a:r>
            <a:r>
              <a:rPr lang="en-US" sz="2000" dirty="0" smtClean="0"/>
              <a:t> yields</a:t>
            </a:r>
          </a:p>
          <a:p>
            <a:pPr algn="ctr"/>
            <a:r>
              <a:rPr lang="en-US" sz="2000" dirty="0" smtClean="0"/>
              <a:t>30 year </a:t>
            </a:r>
            <a:r>
              <a:rPr lang="en-US" sz="2000" dirty="0" err="1" smtClean="0"/>
              <a:t>t-bill</a:t>
            </a:r>
            <a:r>
              <a:rPr lang="en-US" sz="2000" dirty="0" smtClean="0"/>
              <a:t> yields</a:t>
            </a:r>
          </a:p>
          <a:p>
            <a:pPr algn="ctr"/>
            <a:r>
              <a:rPr lang="en-US" sz="2000" dirty="0"/>
              <a:t> </a:t>
            </a:r>
            <a:r>
              <a:rPr lang="en-US" sz="2000" dirty="0" smtClean="0"/>
              <a:t>(in logarithms)</a:t>
            </a:r>
          </a:p>
        </p:txBody>
      </p:sp>
      <p:pic>
        <p:nvPicPr>
          <p:cNvPr id="37890" name="Picture 2" descr="C:\Users\dickey\AppData\Local\Temp\SAS Temporary Files\_TD5768_DICKEY-E6430_\SGPlo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574" y="1904681"/>
            <a:ext cx="5486826" cy="411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7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1295400"/>
            <a:ext cx="6934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Basic Model:</a:t>
            </a:r>
          </a:p>
          <a:p>
            <a:r>
              <a:rPr lang="en-US" sz="3600" dirty="0" smtClean="0"/>
              <a:t>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 </a:t>
            </a:r>
            <a:r>
              <a:rPr lang="en-US" sz="3600" dirty="0" smtClean="0">
                <a:solidFill>
                  <a:srgbClr val="00B050"/>
                </a:solidFill>
              </a:rPr>
              <a:t>f(t)</a:t>
            </a:r>
            <a:r>
              <a:rPr lang="en-US" sz="3600" dirty="0" smtClean="0"/>
              <a:t> =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00B050"/>
                </a:solidFill>
              </a:rPr>
              <a:t>f(t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-</a:t>
            </a:r>
            <a:r>
              <a:rPr lang="en-US" sz="3600" dirty="0" smtClean="0">
                <a:solidFill>
                  <a:srgbClr val="00B050"/>
                </a:solidFill>
              </a:rPr>
              <a:t>1)</a:t>
            </a:r>
            <a:r>
              <a:rPr lang="en-US" sz="3600" dirty="0" smtClean="0"/>
              <a:t>)+e</a:t>
            </a:r>
            <a:r>
              <a:rPr lang="en-US" sz="3600" baseline="-25000" dirty="0" smtClean="0"/>
              <a:t>t</a:t>
            </a:r>
          </a:p>
          <a:p>
            <a:r>
              <a:rPr lang="en-US" sz="3600" dirty="0" smtClean="0"/>
              <a:t>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>
                <a:latin typeface="Symbol" panose="05050102010706020507" pitchFamily="18" charset="2"/>
              </a:rPr>
              <a:t>-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    = </a:t>
            </a:r>
            <a:r>
              <a:rPr lang="en-US" sz="3600" dirty="0" smtClean="0">
                <a:latin typeface="Symbol" panose="05050102010706020507" pitchFamily="18" charset="2"/>
              </a:rPr>
              <a:t>r</a:t>
            </a:r>
            <a:r>
              <a:rPr lang="en-US" sz="3600" dirty="0" smtClean="0"/>
              <a:t>(Y</a:t>
            </a:r>
            <a:r>
              <a:rPr lang="en-US" sz="3600" baseline="-25000" dirty="0" smtClean="0"/>
              <a:t>t-1 </a:t>
            </a:r>
            <a:r>
              <a:rPr lang="en-US" sz="3600" dirty="0" smtClean="0">
                <a:latin typeface="Symbol" panose="05050102010706020507" pitchFamily="18" charset="2"/>
              </a:rPr>
              <a:t>-</a:t>
            </a:r>
            <a:r>
              <a:rPr lang="en-US" sz="3600" dirty="0" smtClean="0"/>
              <a:t> 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/>
              <a:t>)+</a:t>
            </a:r>
            <a:r>
              <a:rPr lang="en-US" sz="3600" dirty="0"/>
              <a:t>e</a:t>
            </a:r>
            <a:r>
              <a:rPr lang="en-US" sz="3600" baseline="-25000" dirty="0"/>
              <a:t>t</a:t>
            </a:r>
          </a:p>
          <a:p>
            <a:endParaRPr lang="en-US" sz="3600" baseline="-25000" dirty="0" smtClean="0"/>
          </a:p>
          <a:p>
            <a:r>
              <a:rPr lang="en-US" sz="3600" dirty="0"/>
              <a:t> </a:t>
            </a:r>
            <a:r>
              <a:rPr lang="en-US" sz="3600" dirty="0" smtClean="0"/>
              <a:t>                    H</a:t>
            </a:r>
            <a:r>
              <a:rPr lang="en-US" sz="3600" baseline="-25000" dirty="0" smtClean="0"/>
              <a:t>0</a:t>
            </a:r>
            <a:r>
              <a:rPr lang="en-US" sz="3600" dirty="0" smtClean="0"/>
              <a:t>:</a:t>
            </a:r>
            <a:r>
              <a:rPr lang="en-US" sz="36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sz="3600" dirty="0" smtClean="0">
                <a:solidFill>
                  <a:srgbClr val="FF0000"/>
                </a:solidFill>
              </a:rPr>
              <a:t>=1</a:t>
            </a:r>
            <a:r>
              <a:rPr lang="en-US" sz="3600" dirty="0" smtClean="0"/>
              <a:t> 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            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-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>
                <a:latin typeface="Symbol" panose="05050102010706020507" pitchFamily="18" charset="2"/>
              </a:rPr>
              <a:t> </a:t>
            </a:r>
            <a:r>
              <a:rPr lang="en-US" sz="3600" dirty="0" smtClean="0"/>
              <a:t>= 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-</a:t>
            </a:r>
            <a:r>
              <a:rPr lang="en-US" sz="3600" dirty="0">
                <a:latin typeface="Symbol" panose="05050102010706020507" pitchFamily="18" charset="2"/>
              </a:rPr>
              <a:t> </a:t>
            </a:r>
            <a:r>
              <a:rPr lang="en-US" sz="3600" dirty="0" smtClean="0">
                <a:solidFill>
                  <a:srgbClr val="00B050"/>
                </a:solidFill>
                <a:latin typeface="Symbol" panose="05050102010706020507" pitchFamily="18" charset="2"/>
              </a:rPr>
              <a:t>m</a:t>
            </a:r>
            <a:r>
              <a:rPr lang="en-US" sz="3600" dirty="0" smtClean="0">
                <a:latin typeface="Symbol" panose="05050102010706020507" pitchFamily="18" charset="2"/>
              </a:rPr>
              <a:t> </a:t>
            </a:r>
            <a:r>
              <a:rPr lang="en-US" sz="3600" dirty="0" smtClean="0"/>
              <a:t>+ e</a:t>
            </a:r>
            <a:r>
              <a:rPr lang="en-US" sz="3600" baseline="-25000" dirty="0" smtClean="0"/>
              <a:t>t</a:t>
            </a:r>
            <a:endParaRPr lang="en-US" sz="3600" dirty="0" smtClean="0"/>
          </a:p>
          <a:p>
            <a:r>
              <a:rPr lang="en-US" sz="3600" dirty="0" smtClean="0"/>
              <a:t>then </a:t>
            </a:r>
            <a:r>
              <a:rPr lang="en-US" sz="3600" dirty="0" err="1" smtClean="0"/>
              <a:t>Y</a:t>
            </a:r>
            <a:r>
              <a:rPr lang="en-US" sz="3600" baseline="-25000" dirty="0" err="1" smtClean="0"/>
              <a:t>t</a:t>
            </a:r>
            <a:r>
              <a:rPr lang="en-US" sz="3600" dirty="0" smtClean="0"/>
              <a:t>= Y</a:t>
            </a:r>
            <a:r>
              <a:rPr lang="en-US" sz="3600" baseline="-25000" dirty="0" smtClean="0"/>
              <a:t>t-1</a:t>
            </a:r>
            <a:r>
              <a:rPr lang="en-US" sz="3600" dirty="0" smtClean="0"/>
              <a:t>+e</a:t>
            </a:r>
            <a:r>
              <a:rPr lang="en-US" sz="3600" baseline="-25000" dirty="0" smtClean="0"/>
              <a:t>t</a:t>
            </a:r>
            <a:r>
              <a:rPr lang="en-US" sz="3600" dirty="0" smtClean="0"/>
              <a:t>  </a:t>
            </a:r>
            <a:r>
              <a:rPr lang="en-US" sz="3600" dirty="0"/>
              <a:t>(</a:t>
            </a:r>
            <a:r>
              <a:rPr lang="en-US" sz="3600" dirty="0" smtClean="0"/>
              <a:t>random walk)</a:t>
            </a:r>
          </a:p>
          <a:p>
            <a:endParaRPr lang="en-US" sz="3600" dirty="0" smtClean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0" y="4038600"/>
            <a:ext cx="3810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95800" y="4038600"/>
            <a:ext cx="3810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89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29000" y="381000"/>
            <a:ext cx="21468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Log of Ratio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 smtClean="0"/>
              <a:t>30 year </a:t>
            </a:r>
            <a:r>
              <a:rPr lang="en-US" sz="2000" u="sng" dirty="0" err="1" smtClean="0"/>
              <a:t>t-bill</a:t>
            </a:r>
            <a:r>
              <a:rPr lang="en-US" sz="2000" u="sng" dirty="0" smtClean="0"/>
              <a:t> yields</a:t>
            </a:r>
          </a:p>
          <a:p>
            <a:pPr algn="ctr"/>
            <a:r>
              <a:rPr lang="en-US" sz="2000" dirty="0"/>
              <a:t>1</a:t>
            </a:r>
            <a:r>
              <a:rPr lang="en-US" sz="2000" dirty="0" smtClean="0"/>
              <a:t>0 year </a:t>
            </a:r>
            <a:r>
              <a:rPr lang="en-US" sz="2000" dirty="0" err="1" smtClean="0"/>
              <a:t>t-bill</a:t>
            </a:r>
            <a:r>
              <a:rPr lang="en-US" sz="2000" dirty="0" smtClean="0"/>
              <a:t> yields</a:t>
            </a:r>
          </a:p>
        </p:txBody>
      </p:sp>
      <p:pic>
        <p:nvPicPr>
          <p:cNvPr id="38914" name="Picture 2" descr="C:\Users\dickey\AppData\Local\Temp\SAS Temporary Files\_TD5768_DICKEY-E6430_\SGPlo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5365710" cy="40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0" y="11430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of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75806" y="1146068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 log(30 yr.)-log(10 yr.)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381000"/>
            <a:ext cx="440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#1 both series are unit root types - yes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0" y="914400"/>
            <a:ext cx="7620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SAS Monospace" panose="020B0609020202020204" pitchFamily="49" charset="0"/>
              </a:rPr>
              <a:t>                                 (10 year </a:t>
            </a:r>
            <a:r>
              <a:rPr lang="en-US" sz="1100" dirty="0" err="1" smtClean="0">
                <a:latin typeface="SAS Monospace" panose="020B0609020202020204" pitchFamily="49" charset="0"/>
              </a:rPr>
              <a:t>t-bills</a:t>
            </a:r>
            <a:r>
              <a:rPr lang="en-US" sz="1100" dirty="0" smtClean="0">
                <a:latin typeface="SAS Monospace" panose="020B0609020202020204" pitchFamily="49" charset="0"/>
              </a:rPr>
              <a:t>)</a:t>
            </a:r>
          </a:p>
          <a:p>
            <a:r>
              <a:rPr lang="en-US" sz="1100" dirty="0" smtClean="0">
                <a:latin typeface="SAS Monospace" panose="020B0609020202020204" pitchFamily="49" charset="0"/>
              </a:rPr>
              <a:t>                        Augmented </a:t>
            </a:r>
            <a:r>
              <a:rPr lang="en-US" sz="1100" dirty="0">
                <a:latin typeface="SAS Monospace" panose="020B0609020202020204" pitchFamily="49" charset="0"/>
              </a:rPr>
              <a:t>Dickey-Fuller Unit Root Tests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Type           Lags         Rho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Rho        Tau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</a:t>
            </a:r>
            <a:r>
              <a:rPr lang="en-US" sz="1100" dirty="0" smtClean="0">
                <a:latin typeface="SAS Monospace" panose="020B0609020202020204" pitchFamily="49" charset="0"/>
              </a:rPr>
              <a:t>Tau</a:t>
            </a:r>
            <a:endParaRPr lang="en-US" sz="1100" dirty="0">
              <a:latin typeface="SAS Monospace" panose="020B0609020202020204" pitchFamily="49" charset="0"/>
            </a:endParaRP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Zero Mean         0     -0.4461      0.5815      -1.05      0.2635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 -0.4438      0.5820      -1.09      0.2491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 -0.4283      0.5854      -1.07      0.2573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Single Mean       0     -5.4449      0.3922      -1.96      </a:t>
            </a:r>
            <a:r>
              <a:rPr lang="en-US" sz="1100" b="1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0.3065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 -5.2415      0.4106      -1.95      </a:t>
            </a:r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0.3106</a:t>
            </a:r>
            <a:endParaRPr lang="en-US" sz="1100" b="1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 -5.0587      0.4278      -1.89      </a:t>
            </a:r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0.3351</a:t>
            </a:r>
            <a:endParaRPr lang="en-US" sz="1100" b="1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Trend             0    -16.6981      0.1292      -2.63      </a:t>
            </a:r>
            <a:r>
              <a:rPr lang="en-US" sz="1100" b="1" dirty="0" smtClean="0">
                <a:latin typeface="SAS Monospace" panose="020B0609020202020204" pitchFamily="49" charset="0"/>
              </a:rPr>
              <a:t>0.2652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1    -15.9949      0.1482      -2.51      </a:t>
            </a:r>
            <a:r>
              <a:rPr lang="en-US" sz="1100" b="1" dirty="0" smtClean="0">
                <a:latin typeface="SAS Monospace" panose="020B0609020202020204" pitchFamily="49" charset="0"/>
              </a:rPr>
              <a:t>0.3207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2    -16.1441      0.1440      -2.47      </a:t>
            </a:r>
            <a:r>
              <a:rPr lang="en-US" sz="1100" b="1" dirty="0" smtClean="0">
                <a:latin typeface="SAS Monospace" panose="020B0609020202020204" pitchFamily="49" charset="0"/>
              </a:rPr>
              <a:t>0.3421</a:t>
            </a:r>
            <a:endParaRPr lang="en-US" sz="1100" b="1" dirty="0">
              <a:latin typeface="SAS Monospace" panose="020B0609020202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7164" y="3515170"/>
            <a:ext cx="6346931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SAS Monospace" panose="020B0609020202020204" pitchFamily="49" charset="0"/>
              </a:rPr>
              <a:t>                                 (30 </a:t>
            </a:r>
            <a:r>
              <a:rPr lang="en-US" sz="1100" dirty="0">
                <a:latin typeface="SAS Monospace" panose="020B0609020202020204" pitchFamily="49" charset="0"/>
              </a:rPr>
              <a:t>year </a:t>
            </a:r>
            <a:r>
              <a:rPr lang="en-US" sz="1100" dirty="0" err="1">
                <a:latin typeface="SAS Monospace" panose="020B0609020202020204" pitchFamily="49" charset="0"/>
              </a:rPr>
              <a:t>t-bills</a:t>
            </a:r>
            <a:r>
              <a:rPr lang="en-US" sz="1100" dirty="0">
                <a:latin typeface="SAS Monospace" panose="020B0609020202020204" pitchFamily="49" charset="0"/>
              </a:rPr>
              <a:t>)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 </a:t>
            </a:r>
            <a:r>
              <a:rPr lang="en-US" sz="1100" dirty="0" smtClean="0">
                <a:latin typeface="SAS Monospace" panose="020B0609020202020204" pitchFamily="49" charset="0"/>
              </a:rPr>
              <a:t>Augmented </a:t>
            </a:r>
            <a:r>
              <a:rPr lang="en-US" sz="1100" dirty="0">
                <a:latin typeface="SAS Monospace" panose="020B0609020202020204" pitchFamily="49" charset="0"/>
              </a:rPr>
              <a:t>Dickey-Fuller Unit Root Tests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Type           Lags         Rho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Rho        Tau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</a:t>
            </a:r>
            <a:r>
              <a:rPr lang="en-US" sz="1100" dirty="0" smtClean="0">
                <a:latin typeface="SAS Monospace" panose="020B0609020202020204" pitchFamily="49" charset="0"/>
              </a:rPr>
              <a:t>Tau</a:t>
            </a:r>
            <a:endParaRPr lang="en-US" sz="1100" dirty="0">
              <a:latin typeface="SAS Monospace" panose="020B0609020202020204" pitchFamily="49" charset="0"/>
            </a:endParaRP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Zero Mean         0     -0.2652      0.6222      -1.09      0.2487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 -0.2662      0.6220      -1.13      0.2346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 -0.2595      0.6235      -1.08      0.2525</a:t>
            </a:r>
          </a:p>
          <a:p>
            <a:r>
              <a:rPr lang="en-US" sz="1100" dirty="0">
                <a:latin typeface="SAS Monospace" panose="020B0609020202020204" pitchFamily="49" charset="0"/>
              </a:rPr>
              <a:t>    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Single Mean       0     -3.5711      0.5870      -1.74      </a:t>
            </a:r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0.4082</a:t>
            </a:r>
            <a:endParaRPr lang="en-US" sz="1100" b="1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 -3.5006      0.5953      -1.76      </a:t>
            </a:r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0.4013</a:t>
            </a:r>
            <a:endParaRPr lang="en-US" sz="1100" b="1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 -3.5035      0.5950      -1.72      </a:t>
            </a:r>
            <a:r>
              <a:rPr lang="en-US" sz="1100" b="1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0.4194</a:t>
            </a:r>
            <a:endParaRPr lang="en-US" sz="1100" b="1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Trend             0     -6.1699      0.7287      -1.24      </a:t>
            </a:r>
            <a:r>
              <a:rPr lang="en-US" sz="1100" b="1" dirty="0" smtClean="0">
                <a:latin typeface="SAS Monospace" panose="020B0609020202020204" pitchFamily="49" charset="0"/>
              </a:rPr>
              <a:t>0.9002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1     -5.5451      0.7783      -1.12      </a:t>
            </a:r>
            <a:r>
              <a:rPr lang="en-US" sz="1100" b="1" dirty="0" smtClean="0">
                <a:latin typeface="SAS Monospace" panose="020B0609020202020204" pitchFamily="49" charset="0"/>
              </a:rPr>
              <a:t>0.9231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2     -6.0531      0.7381      -1.17      </a:t>
            </a:r>
            <a:r>
              <a:rPr lang="en-US" sz="1100" b="1" dirty="0" smtClean="0">
                <a:latin typeface="SAS Monospace" panose="020B0609020202020204" pitchFamily="49" charset="0"/>
              </a:rPr>
              <a:t>0.9140</a:t>
            </a:r>
            <a:endParaRPr lang="en-US" sz="1100" b="1" dirty="0">
              <a:latin typeface="SAS Monospace" panose="020B0609020202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4095" y="2752636"/>
            <a:ext cx="9492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SAS Monospace" panose="020B0609020202020204" pitchFamily="49" charset="0"/>
              </a:rPr>
              <a:t>Can’t</a:t>
            </a:r>
          </a:p>
          <a:p>
            <a:r>
              <a:rPr lang="en-US" sz="1100" dirty="0" smtClean="0">
                <a:latin typeface="SAS Monospace" panose="020B0609020202020204" pitchFamily="49" charset="0"/>
              </a:rPr>
              <a:t>Reject </a:t>
            </a:r>
          </a:p>
          <a:p>
            <a:r>
              <a:rPr lang="en-US" sz="1100" dirty="0" smtClean="0">
                <a:latin typeface="SAS Monospace" panose="020B0609020202020204" pitchFamily="49" charset="0"/>
              </a:rPr>
              <a:t>Unit Root</a:t>
            </a:r>
            <a:endParaRPr lang="en-US" sz="1100" dirty="0">
              <a:latin typeface="SAS Monospace" panose="020B060902020202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5572036"/>
            <a:ext cx="9492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SAS Monospace" panose="020B0609020202020204" pitchFamily="49" charset="0"/>
              </a:rPr>
              <a:t>Can’t</a:t>
            </a:r>
          </a:p>
          <a:p>
            <a:r>
              <a:rPr lang="en-US" sz="1100" dirty="0" smtClean="0">
                <a:latin typeface="SAS Monospace" panose="020B0609020202020204" pitchFamily="49" charset="0"/>
              </a:rPr>
              <a:t>Reject </a:t>
            </a:r>
          </a:p>
          <a:p>
            <a:r>
              <a:rPr lang="en-US" sz="1100" dirty="0" smtClean="0">
                <a:latin typeface="SAS Monospace" panose="020B0609020202020204" pitchFamily="49" charset="0"/>
              </a:rPr>
              <a:t>Unit Root</a:t>
            </a:r>
            <a:endParaRPr lang="en-US" sz="1100" dirty="0">
              <a:latin typeface="SAS Monospace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2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7221" y="228600"/>
            <a:ext cx="4610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#2 Need more than one difference? – no</a:t>
            </a:r>
          </a:p>
          <a:p>
            <a:endParaRPr lang="en-US" dirty="0"/>
          </a:p>
          <a:p>
            <a:r>
              <a:rPr lang="en-US" dirty="0" smtClean="0"/>
              <a:t>               Tests on differenced data: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3862075"/>
            <a:ext cx="80010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SAS Monospace" panose="020B0609020202020204" pitchFamily="49" charset="0"/>
              </a:rPr>
              <a:t>			</a:t>
            </a:r>
            <a:r>
              <a:rPr lang="en-US" sz="1100" dirty="0" smtClean="0">
                <a:latin typeface="SAS Monospace" panose="020B0609020202020204" pitchFamily="49" charset="0"/>
              </a:rPr>
              <a:t>   (30 </a:t>
            </a:r>
            <a:r>
              <a:rPr lang="en-US" sz="1100" dirty="0">
                <a:latin typeface="SAS Monospace" panose="020B0609020202020204" pitchFamily="49" charset="0"/>
              </a:rPr>
              <a:t>year </a:t>
            </a:r>
            <a:r>
              <a:rPr lang="en-US" sz="1100" dirty="0" err="1">
                <a:latin typeface="SAS Monospace" panose="020B0609020202020204" pitchFamily="49" charset="0"/>
              </a:rPr>
              <a:t>t-bills</a:t>
            </a:r>
            <a:r>
              <a:rPr lang="en-US" sz="1100" dirty="0" smtClean="0">
                <a:latin typeface="SAS Monospace" panose="020B0609020202020204" pitchFamily="49" charset="0"/>
              </a:rPr>
              <a:t>)   </a:t>
            </a:r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 smtClean="0">
                <a:latin typeface="SAS Monospace" panose="020B0609020202020204" pitchFamily="49" charset="0"/>
              </a:rPr>
              <a:t>                             </a:t>
            </a:r>
            <a:r>
              <a:rPr lang="en-US" sz="1100" dirty="0">
                <a:latin typeface="SAS Monospace" panose="020B0609020202020204" pitchFamily="49" charset="0"/>
              </a:rPr>
              <a:t>Augmented Dickey-Fuller Unit Root Tests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Type           Lags         Rho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Rho        Tau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Tau   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Zero Mean         0    -355.741      0.0001     -19.13      &lt;.0001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-342.063      0.0001     -13.04      &lt;.0001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-288.960      0.0001     -10.00      &lt;.0001</a:t>
            </a:r>
          </a:p>
          <a:p>
            <a:r>
              <a:rPr lang="en-US" sz="1100" dirty="0">
                <a:latin typeface="SAS Monospace" panose="020B0609020202020204" pitchFamily="49" charset="0"/>
              </a:rPr>
              <a:t>     Single Mean       0    -356.585      0.0001     </a:t>
            </a:r>
            <a:r>
              <a:rPr lang="en-US" sz="1100" b="1" dirty="0">
                <a:latin typeface="SAS Monospace" panose="020B0609020202020204" pitchFamily="49" charset="0"/>
              </a:rPr>
              <a:t>-19.15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1    -344.588      0.0001     </a:t>
            </a:r>
            <a:r>
              <a:rPr lang="en-US" sz="1100" b="1" dirty="0">
                <a:latin typeface="SAS Monospace" panose="020B0609020202020204" pitchFamily="49" charset="0"/>
              </a:rPr>
              <a:t>-13.06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2    -293.062      0.0001     </a:t>
            </a:r>
            <a:r>
              <a:rPr lang="en-US" sz="1100" b="1" dirty="0">
                <a:latin typeface="SAS Monospace" panose="020B0609020202020204" pitchFamily="49" charset="0"/>
              </a:rPr>
              <a:t>-10.02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Trend             0    -358.485      0.0001     -19.23      &lt;.</a:t>
            </a:r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1    -350.087      0.0001     -13.15      &lt;.</a:t>
            </a:r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                       2    -301.163      0.0001     -10.11      &lt;.</a:t>
            </a:r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1143000"/>
            <a:ext cx="8001000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                     </a:t>
            </a:r>
            <a:r>
              <a:rPr lang="en-US" sz="1100" dirty="0" smtClean="0">
                <a:latin typeface="SAS Monospace" panose="020B0609020202020204" pitchFamily="49" charset="0"/>
              </a:rPr>
              <a:t>(</a:t>
            </a:r>
            <a:r>
              <a:rPr lang="en-US" sz="1100" dirty="0">
                <a:latin typeface="SAS Monospace" panose="020B0609020202020204" pitchFamily="49" charset="0"/>
              </a:rPr>
              <a:t>10 year </a:t>
            </a:r>
            <a:r>
              <a:rPr lang="en-US" sz="1100" dirty="0" err="1">
                <a:latin typeface="SAS Monospace" panose="020B0609020202020204" pitchFamily="49" charset="0"/>
              </a:rPr>
              <a:t>t-bills</a:t>
            </a:r>
            <a:r>
              <a:rPr lang="en-US" sz="1100" dirty="0" smtClean="0">
                <a:latin typeface="SAS Monospace" panose="020B0609020202020204" pitchFamily="49" charset="0"/>
              </a:rPr>
              <a:t>)</a:t>
            </a:r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 smtClean="0">
                <a:latin typeface="SAS Monospace" panose="020B0609020202020204" pitchFamily="49" charset="0"/>
              </a:rPr>
              <a:t>                            </a:t>
            </a:r>
            <a:r>
              <a:rPr lang="en-US" sz="1100" dirty="0">
                <a:latin typeface="SAS Monospace" panose="020B0609020202020204" pitchFamily="49" charset="0"/>
              </a:rPr>
              <a:t>Augmented Dickey-Fuller Unit Root Tests</a:t>
            </a: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Type           Lags         Rho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Rho        Tau    </a:t>
            </a:r>
            <a:r>
              <a:rPr lang="en-US" sz="1100" dirty="0" err="1">
                <a:latin typeface="SAS Monospace" panose="020B0609020202020204" pitchFamily="49" charset="0"/>
              </a:rPr>
              <a:t>Pr</a:t>
            </a:r>
            <a:r>
              <a:rPr lang="en-US" sz="1100" dirty="0">
                <a:latin typeface="SAS Monospace" panose="020B0609020202020204" pitchFamily="49" charset="0"/>
              </a:rPr>
              <a:t> &lt; </a:t>
            </a:r>
            <a:r>
              <a:rPr lang="en-US" sz="1100" dirty="0" smtClean="0">
                <a:latin typeface="SAS Monospace" panose="020B0609020202020204" pitchFamily="49" charset="0"/>
              </a:rPr>
              <a:t>Tau</a:t>
            </a:r>
            <a:endParaRPr lang="en-US" sz="1100" dirty="0">
              <a:latin typeface="SAS Monospace" panose="020B0609020202020204" pitchFamily="49" charset="0"/>
            </a:endParaRPr>
          </a:p>
          <a:p>
            <a:endParaRPr lang="en-US" sz="1100" dirty="0"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Zero Mean         0    -359.430      0.0001     -19.34      &lt;.0001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                  1    -369.931      0.0001     -13.56      &lt;.0001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                  2    -321.229      0.0001     -10.38      &lt;.0001</a:t>
            </a: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</a:t>
            </a:r>
            <a:r>
              <a:rPr lang="en-US" sz="1100" dirty="0">
                <a:latin typeface="SAS Monospace" panose="020B0609020202020204" pitchFamily="49" charset="0"/>
              </a:rPr>
              <a:t>Single Mean       0    -360.041      0.0001     </a:t>
            </a:r>
            <a:r>
              <a:rPr lang="en-US" sz="1100" b="1" dirty="0">
                <a:latin typeface="SAS Monospace" panose="020B0609020202020204" pitchFamily="49" charset="0"/>
              </a:rPr>
              <a:t>-19.35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1    -371.989      0.0001     </a:t>
            </a:r>
            <a:r>
              <a:rPr lang="en-US" sz="1100" b="1" dirty="0">
                <a:latin typeface="SAS Monospace" panose="020B0609020202020204" pitchFamily="49" charset="0"/>
              </a:rPr>
              <a:t>-13.57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                  2    -324.886      0.0001     </a:t>
            </a:r>
            <a:r>
              <a:rPr lang="en-US" sz="1100" b="1" dirty="0">
                <a:latin typeface="SAS Monospace" panose="020B0609020202020204" pitchFamily="49" charset="0"/>
              </a:rPr>
              <a:t>-10.39      &lt;.</a:t>
            </a:r>
            <a:r>
              <a:rPr lang="en-US" sz="1100" b="1" dirty="0" smtClean="0">
                <a:latin typeface="SAS Monospace" panose="020B0609020202020204" pitchFamily="49" charset="0"/>
              </a:rPr>
              <a:t>0001</a:t>
            </a:r>
            <a:endParaRPr lang="en-US" sz="1100" b="1" dirty="0">
              <a:latin typeface="SAS Monospace" panose="020B0609020202020204" pitchFamily="49" charset="0"/>
            </a:endParaRPr>
          </a:p>
          <a:p>
            <a:r>
              <a:rPr lang="en-US" sz="1100" dirty="0">
                <a:latin typeface="SAS Monospace" panose="020B0609020202020204" pitchFamily="49" charset="0"/>
              </a:rPr>
              <a:t>     </a:t>
            </a:r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Trend             0    -360.919      0.0001     -19.37      &lt;.</a:t>
            </a:r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                  1    -374.663      0.0001     -13.60      &lt;.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SAS Monospace" panose="020B0609020202020204" pitchFamily="49" charset="0"/>
            </a:endParaRPr>
          </a:p>
          <a:p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                       2    -328.854      0.0001     -10.43      &lt;.</a:t>
            </a:r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latin typeface="SAS Monospace" panose="020B0609020202020204" pitchFamily="49" charset="0"/>
              </a:rPr>
              <a:t>0001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SAS Monospace" panose="020B060902020202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2590800"/>
            <a:ext cx="13292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 smtClean="0">
                <a:latin typeface="SAS Monospace" panose="020B0609020202020204" pitchFamily="49" charset="0"/>
              </a:rPr>
              <a:t>Reject</a:t>
            </a:r>
            <a:r>
              <a:rPr lang="en-US" sz="1050" dirty="0" smtClean="0">
                <a:latin typeface="SAS Monospace" panose="020B0609020202020204" pitchFamily="49" charset="0"/>
              </a:rPr>
              <a:t> 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Unit roots in 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differenced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data</a:t>
            </a:r>
            <a:endParaRPr lang="en-US" sz="1050" dirty="0">
              <a:latin typeface="SAS Monospace" panose="020B0609020202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5105400"/>
            <a:ext cx="13292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u="sng" dirty="0" smtClean="0">
                <a:latin typeface="SAS Monospace" panose="020B0609020202020204" pitchFamily="49" charset="0"/>
              </a:rPr>
              <a:t>Reject 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Unit roots in 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differenced</a:t>
            </a:r>
          </a:p>
          <a:p>
            <a:r>
              <a:rPr lang="en-US" sz="1050" dirty="0" smtClean="0">
                <a:latin typeface="SAS Monospace" panose="020B0609020202020204" pitchFamily="49" charset="0"/>
              </a:rPr>
              <a:t>data</a:t>
            </a:r>
            <a:endParaRPr lang="en-US" sz="1050" dirty="0">
              <a:latin typeface="SAS Monospace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04800"/>
            <a:ext cx="75153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unit root processes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 are </a:t>
            </a:r>
            <a:r>
              <a:rPr lang="en-US" sz="2400" dirty="0" err="1" smtClean="0"/>
              <a:t>cointegrated</a:t>
            </a:r>
            <a:r>
              <a:rPr lang="en-US" sz="2400" dirty="0" smtClean="0"/>
              <a:t> if some </a:t>
            </a:r>
          </a:p>
          <a:p>
            <a:r>
              <a:rPr lang="en-US" sz="2400" dirty="0" smtClean="0"/>
              <a:t>linear combination (</a:t>
            </a:r>
            <a:r>
              <a:rPr lang="en-US" sz="2400" dirty="0" err="1"/>
              <a:t>a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 +</a:t>
            </a:r>
            <a:r>
              <a:rPr lang="en-US" sz="2400" dirty="0" err="1"/>
              <a:t>b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t</a:t>
            </a:r>
            <a:r>
              <a:rPr lang="en-US" sz="2400" dirty="0" smtClean="0"/>
              <a:t>, e.g. 1X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 -1Y</a:t>
            </a:r>
            <a:r>
              <a:rPr lang="en-US" sz="2400" baseline="-25000" dirty="0" smtClean="0"/>
              <a:t>t</a:t>
            </a:r>
            <a:r>
              <a:rPr lang="en-US" sz="2400" dirty="0" smtClean="0"/>
              <a:t>) is stationary.</a:t>
            </a:r>
          </a:p>
          <a:p>
            <a:endParaRPr lang="en-US" sz="2400" dirty="0"/>
          </a:p>
          <a:p>
            <a:r>
              <a:rPr lang="en-US" sz="2400" dirty="0" smtClean="0"/>
              <a:t>                                  We have 2 unit root processes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       Are they “</a:t>
            </a:r>
            <a:r>
              <a:rPr lang="en-US" sz="2400" dirty="0" err="1" smtClean="0"/>
              <a:t>cointegrated</a:t>
            </a:r>
            <a:r>
              <a:rPr lang="en-US" sz="2400" dirty="0" smtClean="0"/>
              <a:t>?”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Can we use a = 1 and b = -1 ?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Is </a:t>
            </a:r>
            <a:r>
              <a:rPr lang="en-US" sz="2400" dirty="0"/>
              <a:t>log(30 yr. rate) – log(10 yr. rate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( = log(30 yr. rate/10 yr. rate)) stationary?</a:t>
            </a:r>
            <a:endParaRPr lang="en-US" sz="2400" dirty="0"/>
          </a:p>
        </p:txBody>
      </p:sp>
      <p:pic>
        <p:nvPicPr>
          <p:cNvPr id="3" name="Picture 2" descr="C:\Users\dickey\AppData\Local\Temp\SAS Temporary Files\_TD5768_DICKEY-E6430_\SGPlo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1930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743200" y="2095500"/>
            <a:ext cx="533400" cy="6477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89314" y="3338899"/>
            <a:ext cx="655320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                  </a:t>
            </a:r>
            <a:r>
              <a:rPr lang="en-US" sz="1100" dirty="0" smtClean="0">
                <a:latin typeface="SAS Monospace" panose="020B0609020202020204" pitchFamily="49" charset="0"/>
                <a:ea typeface="PMingLiU" panose="02020500000000000000" pitchFamily="18" charset="-120"/>
              </a:rPr>
              <a:t>Augmented </a:t>
            </a:r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Dickey-Fuller Unit Root Tests</a:t>
            </a:r>
          </a:p>
          <a:p>
            <a:endParaRPr lang="en-US" sz="1100" dirty="0"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Type           Lags         Rho    </a:t>
            </a:r>
            <a:r>
              <a:rPr lang="en-US" sz="1100" dirty="0" err="1">
                <a:latin typeface="SAS Monospace" panose="020B0609020202020204" pitchFamily="49" charset="0"/>
                <a:ea typeface="PMingLiU" panose="02020500000000000000" pitchFamily="18" charset="-120"/>
              </a:rPr>
              <a:t>Pr</a:t>
            </a:r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&lt; Rho        Tau    </a:t>
            </a:r>
            <a:r>
              <a:rPr lang="en-US" sz="1100" dirty="0" err="1">
                <a:latin typeface="SAS Monospace" panose="020B0609020202020204" pitchFamily="49" charset="0"/>
                <a:ea typeface="PMingLiU" panose="02020500000000000000" pitchFamily="18" charset="-120"/>
              </a:rPr>
              <a:t>Pr</a:t>
            </a:r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&lt; </a:t>
            </a:r>
            <a:r>
              <a:rPr lang="en-US" sz="1100" dirty="0" smtClean="0">
                <a:latin typeface="SAS Monospace" panose="020B0609020202020204" pitchFamily="49" charset="0"/>
                <a:ea typeface="PMingLiU" panose="02020500000000000000" pitchFamily="18" charset="-120"/>
              </a:rPr>
              <a:t>Tau</a:t>
            </a:r>
            <a:endParaRPr lang="en-US" sz="1100" dirty="0"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endParaRPr lang="en-US" sz="1100" dirty="0"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Zero Mean         0      0.0028      0.6832       0.01      0.6844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1      0.0243      0.6882       0.05      0.6991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2      0.0324      0.6900       0.07      0.7060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3      0.0204      0.6872       0.04      0.6970</a:t>
            </a: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Single Mean       0    -27.6337      0.0017      </a:t>
            </a:r>
            <a:r>
              <a:rPr lang="en-US" sz="11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-3.69      </a:t>
            </a:r>
            <a:r>
              <a:rPr lang="en-US" sz="1100" b="1" dirty="0">
                <a:solidFill>
                  <a:srgbClr val="FF0000"/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0.0048 </a:t>
            </a: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1    -24.9002      0.0033      </a:t>
            </a:r>
            <a:r>
              <a:rPr lang="en-US" sz="11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-3.42      0.0113 </a:t>
            </a: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2    -22.8252      0.0054      </a:t>
            </a:r>
            <a:r>
              <a:rPr lang="en-US" sz="11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-3.19      </a:t>
            </a:r>
            <a:r>
              <a:rPr lang="en-US" sz="1100" b="1" dirty="0" smtClean="0">
                <a:latin typeface="SAS Monospace" panose="020B0609020202020204" pitchFamily="49" charset="0"/>
                <a:ea typeface="PMingLiU" panose="02020500000000000000" pitchFamily="18" charset="-120"/>
              </a:rPr>
              <a:t>0.0216</a:t>
            </a:r>
            <a:endParaRPr lang="en-US" sz="1100" b="1" dirty="0"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3    -26.3394      0.0024      </a:t>
            </a:r>
            <a:r>
              <a:rPr lang="en-US" sz="11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-3.36      0.0136 </a:t>
            </a:r>
          </a:p>
          <a:p>
            <a:r>
              <a:rPr lang="en-US" sz="1100" dirty="0">
                <a:latin typeface="SAS Monospace" panose="020B0609020202020204" pitchFamily="49" charset="0"/>
                <a:ea typeface="PMingLiU" panose="02020500000000000000" pitchFamily="18" charset="-120"/>
              </a:rPr>
              <a:t>    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Trend             0    -28.5986      0.0100      -3.71      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0.0227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1    -25.8595      0.0186      -3.44      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0.0486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2    -23.7128      0.0298      -3.20      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0.0866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SAS Monospace" panose="020B0609020202020204" pitchFamily="49" charset="0"/>
              <a:ea typeface="PMingLiU" panose="02020500000000000000" pitchFamily="18" charset="-120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                       3    -27.6531      0.0124      -3.37      </a:t>
            </a:r>
            <a:r>
              <a:rPr lang="en-US" sz="1100" dirty="0" smtClean="0">
                <a:solidFill>
                  <a:schemeClr val="bg2">
                    <a:lumMod val="75000"/>
                  </a:schemeClr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0.0574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SAS Monospace" panose="020B0609020202020204" pitchFamily="49" charset="0"/>
              <a:ea typeface="PMingLiU" panose="02020500000000000000" pitchFamily="18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6248400"/>
            <a:ext cx="4429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Decision:  Series </a:t>
            </a:r>
            <a:r>
              <a:rPr lang="en-US" sz="2400" u="sng" dirty="0" smtClean="0"/>
              <a:t>are</a:t>
            </a:r>
            <a:r>
              <a:rPr lang="en-US" sz="2400" dirty="0" smtClean="0"/>
              <a:t> </a:t>
            </a:r>
            <a:r>
              <a:rPr lang="en-US" sz="2400" dirty="0" err="1" smtClean="0"/>
              <a:t>cointegrated</a:t>
            </a:r>
            <a:r>
              <a:rPr lang="en-US" sz="2400" dirty="0" smtClean="0"/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14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838200"/>
            <a:ext cx="7351693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row of the table should we have used?</a:t>
            </a:r>
          </a:p>
          <a:p>
            <a:r>
              <a:rPr lang="en-US" sz="2400" dirty="0" smtClean="0"/>
              <a:t>How many lagged differences do we need?</a:t>
            </a:r>
          </a:p>
          <a:p>
            <a:endParaRPr lang="en-US" sz="2400" dirty="0"/>
          </a:p>
          <a:p>
            <a:r>
              <a:rPr lang="en-US" sz="2400" dirty="0" err="1" smtClean="0"/>
              <a:t>Regresss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                       usual distributions  (normal, t, F)</a:t>
            </a:r>
          </a:p>
          <a:p>
            <a:r>
              <a:rPr lang="en-US" sz="2400" dirty="0" smtClean="0"/>
              <a:t>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: No lagged differences needed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Conclusion:  Can use top (0 lagged differences) row</a:t>
            </a:r>
          </a:p>
          <a:p>
            <a:endParaRPr lang="en-US" sz="2400" dirty="0"/>
          </a:p>
          <a:p>
            <a:r>
              <a:rPr lang="en-US" sz="1400" dirty="0">
                <a:latin typeface="SAS Monospace" panose="020B0609020202020204" pitchFamily="49" charset="0"/>
                <a:ea typeface="PMingLiU" panose="02020500000000000000" pitchFamily="18" charset="-120"/>
              </a:rPr>
              <a:t>Single Mean       0    -27.6337      0.0017      </a:t>
            </a:r>
            <a:r>
              <a:rPr lang="en-US" sz="14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-3.69      </a:t>
            </a:r>
            <a:r>
              <a:rPr lang="en-US" sz="1400" b="1" dirty="0">
                <a:solidFill>
                  <a:srgbClr val="FF0000"/>
                </a:solidFill>
                <a:latin typeface="SAS Monospace" panose="020B0609020202020204" pitchFamily="49" charset="0"/>
                <a:ea typeface="PMingLiU" panose="02020500000000000000" pitchFamily="18" charset="-120"/>
              </a:rPr>
              <a:t>0.0048</a:t>
            </a:r>
            <a:r>
              <a:rPr lang="en-US" sz="1400" b="1" dirty="0">
                <a:latin typeface="SAS Monospace" panose="020B0609020202020204" pitchFamily="49" charset="0"/>
                <a:ea typeface="PMingLiU" panose="02020500000000000000" pitchFamily="18" charset="-120"/>
              </a:rPr>
              <a:t> </a:t>
            </a:r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446006"/>
              </p:ext>
            </p:extLst>
          </p:nvPr>
        </p:nvGraphicFramePr>
        <p:xfrm>
          <a:off x="1524000" y="2438400"/>
          <a:ext cx="4953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7" name="Equation" r:id="rId3" imgW="2286000" imgH="228600" progId="Equation.3">
                  <p:embed/>
                </p:oleObj>
              </mc:Choice>
              <mc:Fallback>
                <p:oleObj name="Equation" r:id="rId3" imgW="2286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2438400"/>
                        <a:ext cx="4953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Brace 4"/>
          <p:cNvSpPr/>
          <p:nvPr/>
        </p:nvSpPr>
        <p:spPr>
          <a:xfrm rot="5400000">
            <a:off x="4838700" y="1524000"/>
            <a:ext cx="266700" cy="28575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194020"/>
              </p:ext>
            </p:extLst>
          </p:nvPr>
        </p:nvGraphicFramePr>
        <p:xfrm>
          <a:off x="1752600" y="4064020"/>
          <a:ext cx="4476876" cy="43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8" name="Equation" r:id="rId5" imgW="2501640" imgH="241200" progId="Equation.3">
                  <p:embed/>
                </p:oleObj>
              </mc:Choice>
              <mc:Fallback>
                <p:oleObj name="Equation" r:id="rId5" imgW="250164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2600" y="4064020"/>
                        <a:ext cx="4476876" cy="431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8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304800"/>
            <a:ext cx="568995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Final model: </a:t>
            </a:r>
          </a:p>
          <a:p>
            <a:endParaRPr lang="en-US" sz="2400" dirty="0" smtClean="0"/>
          </a:p>
          <a:p>
            <a:r>
              <a:rPr lang="en-US" sz="2400" dirty="0" smtClean="0"/>
              <a:t>log(30 </a:t>
            </a:r>
            <a:r>
              <a:rPr lang="en-US" sz="2400" dirty="0"/>
              <a:t>yr. </a:t>
            </a:r>
            <a:r>
              <a:rPr lang="en-US" sz="2400" dirty="0" smtClean="0"/>
              <a:t>rate/10 </a:t>
            </a:r>
            <a:r>
              <a:rPr lang="en-US" sz="2400" dirty="0"/>
              <a:t>yr. rate</a:t>
            </a:r>
            <a:r>
              <a:rPr lang="en-US" sz="2400" dirty="0" smtClean="0"/>
              <a:t>) is stationary with  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stimated mean 0.2805 and autoregressive </a:t>
            </a:r>
          </a:p>
          <a:p>
            <a:r>
              <a:rPr lang="en-US" sz="2400" dirty="0" smtClean="0"/>
              <a:t>order 1 structure with </a:t>
            </a:r>
            <a:r>
              <a:rPr lang="en-US" sz="2400" dirty="0" smtClean="0">
                <a:latin typeface="Symbol" panose="05050102010706020507" pitchFamily="18" charset="2"/>
              </a:rPr>
              <a:t>r</a:t>
            </a:r>
            <a:r>
              <a:rPr lang="en-US" sz="2400" dirty="0" smtClean="0"/>
              <a:t>=0.92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97792" y="2438400"/>
            <a:ext cx="8377358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                                  The </a:t>
            </a:r>
            <a:r>
              <a:rPr lang="en-US" sz="2000" u="sng" dirty="0" smtClean="0"/>
              <a:t>full</a:t>
            </a:r>
            <a:r>
              <a:rPr lang="en-US" sz="2000" dirty="0" smtClean="0"/>
              <a:t> </a:t>
            </a:r>
            <a:r>
              <a:rPr lang="en-US" sz="2000" dirty="0" err="1" smtClean="0"/>
              <a:t>cointegration</a:t>
            </a:r>
            <a:r>
              <a:rPr lang="en-US" sz="2000" dirty="0" smtClean="0"/>
              <a:t> story: </a:t>
            </a:r>
          </a:p>
          <a:p>
            <a:endParaRPr lang="en-US" sz="2000" dirty="0"/>
          </a:p>
          <a:p>
            <a:r>
              <a:rPr lang="en-US" sz="2000" dirty="0" smtClean="0"/>
              <a:t>How do we know that the stationary combination of 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and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 is S</a:t>
            </a:r>
            <a:r>
              <a:rPr lang="en-US" sz="2000" baseline="-25000" dirty="0" smtClean="0"/>
              <a:t>t</a:t>
            </a:r>
            <a:r>
              <a:rPr lang="en-US" sz="2000" dirty="0"/>
              <a:t> </a:t>
            </a:r>
            <a:r>
              <a:rPr lang="en-US" sz="2000" dirty="0" smtClean="0"/>
              <a:t>= 1(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) -1(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t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rather than </a:t>
            </a:r>
            <a:r>
              <a:rPr lang="en-US" sz="2000" dirty="0"/>
              <a:t>S</a:t>
            </a:r>
            <a:r>
              <a:rPr lang="en-US" sz="2000" baseline="-25000" dirty="0"/>
              <a:t>t</a:t>
            </a:r>
            <a:r>
              <a:rPr lang="en-US" sz="2000" dirty="0"/>
              <a:t> =</a:t>
            </a:r>
            <a:r>
              <a:rPr lang="en-US" sz="2000" dirty="0" smtClean="0"/>
              <a:t> 2(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/>
              <a:t>) </a:t>
            </a:r>
            <a:r>
              <a:rPr lang="en-US" sz="2000" dirty="0" smtClean="0"/>
              <a:t>-7(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t</a:t>
            </a:r>
            <a:r>
              <a:rPr lang="en-US" sz="2000" dirty="0"/>
              <a:t>) </a:t>
            </a:r>
            <a:r>
              <a:rPr lang="en-US" sz="2000" dirty="0" smtClean="0"/>
              <a:t>or something else?</a:t>
            </a:r>
          </a:p>
          <a:p>
            <a:endParaRPr lang="en-US" sz="2000" dirty="0" smtClean="0"/>
          </a:p>
          <a:p>
            <a:pPr marL="457200" indent="-457200">
              <a:buAutoNum type="arabicParenBoth"/>
            </a:pPr>
            <a:r>
              <a:rPr lang="en-US" sz="2000" dirty="0" smtClean="0"/>
              <a:t>Estimate a and b in S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= a(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t</a:t>
            </a:r>
            <a:r>
              <a:rPr lang="en-US" sz="2000" dirty="0"/>
              <a:t>) </a:t>
            </a:r>
            <a:r>
              <a:rPr lang="en-US" sz="2000" dirty="0" smtClean="0"/>
              <a:t>+b(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t</a:t>
            </a:r>
            <a:r>
              <a:rPr lang="en-US" sz="2000" dirty="0"/>
              <a:t>) </a:t>
            </a:r>
            <a:endParaRPr lang="en-US" sz="2000" dirty="0" smtClean="0"/>
          </a:p>
          <a:p>
            <a:pPr marL="457200" indent="-457200">
              <a:buAutoNum type="arabicParenBoth"/>
            </a:pPr>
            <a:r>
              <a:rPr lang="en-US" sz="2000" dirty="0" smtClean="0"/>
              <a:t>Find the effect on the unit root test </a:t>
            </a:r>
            <a:r>
              <a:rPr lang="en-US" sz="2000" dirty="0"/>
              <a:t>of estimating </a:t>
            </a:r>
            <a:r>
              <a:rPr lang="en-US" sz="2000" dirty="0" err="1"/>
              <a:t>a,b</a:t>
            </a:r>
            <a:r>
              <a:rPr lang="en-US" sz="2000" dirty="0"/>
              <a:t> </a:t>
            </a:r>
            <a:endParaRPr lang="en-US" sz="2000" dirty="0" smtClean="0"/>
          </a:p>
          <a:p>
            <a:pPr marL="457200" indent="-457200">
              <a:buAutoNum type="arabicParenBoth"/>
            </a:pPr>
            <a:endParaRPr lang="en-US" sz="2000" dirty="0"/>
          </a:p>
          <a:p>
            <a:r>
              <a:rPr lang="en-US" sz="2000" dirty="0" smtClean="0"/>
              <a:t>Solution: Engle and Granger (and others)</a:t>
            </a:r>
          </a:p>
          <a:p>
            <a:endParaRPr lang="en-US" sz="2000" dirty="0" smtClean="0"/>
          </a:p>
          <a:p>
            <a:r>
              <a:rPr lang="en-US" sz="2000" dirty="0" smtClean="0"/>
              <a:t>Result: Nobel Prize in Economics (2003)</a:t>
            </a:r>
          </a:p>
          <a:p>
            <a:endParaRPr lang="en-US" dirty="0"/>
          </a:p>
        </p:txBody>
      </p:sp>
      <p:pic>
        <p:nvPicPr>
          <p:cNvPr id="38916" name="Picture 4" descr="NOBEL-PRIZE-MEDAL-face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0600"/>
            <a:ext cx="2209800" cy="110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9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2417" y="598992"/>
            <a:ext cx="5555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One Final Wilbur Wright Quote: </a:t>
            </a:r>
            <a:endParaRPr lang="en-US" sz="3200" dirty="0"/>
          </a:p>
        </p:txBody>
      </p:sp>
      <p:pic>
        <p:nvPicPr>
          <p:cNvPr id="38914" name="Picture 2" descr="http://www.outerbanks.com/img/content/wright-brothers-memorial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2915295" cy="339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Teacher State of Ohio Outline Map Rubber Sta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63" y="3733800"/>
            <a:ext cx="791060" cy="79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33800" y="160715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“If I were giving a young man advice as to how he might succeed in life, I would say to him, pick out a good father and mother, and begin life in Ohio</a:t>
            </a:r>
            <a:r>
              <a:rPr lang="en-US" dirty="0" smtClean="0"/>
              <a:t>.”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--Wilbur Wright, 1910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14800" y="4191000"/>
            <a:ext cx="1610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Wrights (&amp; me) </a:t>
            </a:r>
            <a:r>
              <a:rPr lang="en-US" sz="1200" dirty="0" smtClean="0">
                <a:sym typeface="Wingdings" panose="05000000000000000000" pitchFamily="2" charset="2"/>
              </a:rPr>
              <a:t>    *  </a:t>
            </a:r>
            <a:endParaRPr lang="en-US" sz="1200" dirty="0"/>
          </a:p>
        </p:txBody>
      </p:sp>
      <p:pic>
        <p:nvPicPr>
          <p:cNvPr id="38918" name="Picture 6" descr="http://www.zanebenefits.com/Portals/149308/images/north-carolina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74" y="5428478"/>
            <a:ext cx="2057400" cy="969917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Connector 8"/>
          <p:cNvCxnSpPr/>
          <p:nvPr/>
        </p:nvCxnSpPr>
        <p:spPr>
          <a:xfrm>
            <a:off x="5486400" y="4329499"/>
            <a:ext cx="3352800" cy="1452265"/>
          </a:xfrm>
          <a:prstGeom prst="line">
            <a:avLst/>
          </a:prstGeom>
          <a:ln w="28575">
            <a:solidFill>
              <a:srgbClr val="39C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86400" y="4329500"/>
            <a:ext cx="2743200" cy="14522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74068" y="5181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… </a:t>
            </a:r>
            <a:r>
              <a:rPr lang="en-US" dirty="0" smtClean="0">
                <a:solidFill>
                  <a:srgbClr val="7030A0"/>
                </a:solidFill>
              </a:rPr>
              <a:t>and one from Clark Gable</a:t>
            </a:r>
            <a:r>
              <a:rPr lang="en-US" dirty="0" smtClean="0"/>
              <a:t>: </a:t>
            </a:r>
          </a:p>
          <a:p>
            <a:endParaRPr lang="en-US" dirty="0"/>
          </a:p>
          <a:p>
            <a:r>
              <a:rPr lang="en-US" dirty="0" smtClean="0"/>
              <a:t>“I'm </a:t>
            </a:r>
            <a:r>
              <a:rPr lang="en-US" dirty="0"/>
              <a:t>just a lucky slob from Ohio who happened to be in the right place at the right </a:t>
            </a:r>
            <a:r>
              <a:rPr lang="en-US" dirty="0" smtClean="0"/>
              <a:t>time.”</a:t>
            </a:r>
          </a:p>
        </p:txBody>
      </p:sp>
      <p:pic>
        <p:nvPicPr>
          <p:cNvPr id="39938" name="Picture 2" descr="Clark Gable - publicit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261609"/>
            <a:ext cx="838200" cy="106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14476" y="6096000"/>
            <a:ext cx="429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Lesson 8:  Don’t take yourself too seriously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6453700" y="6139934"/>
            <a:ext cx="251900" cy="260866"/>
          </a:xfrm>
          <a:prstGeom prst="smileyFac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8262"/>
            <a:ext cx="5431631" cy="24804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69269" y="410724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// *  END OF FILE                                                            NCS.ES.B4689,DICKEY          //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667000" y="1317171"/>
            <a:ext cx="3505200" cy="4626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698722" y="1638724"/>
            <a:ext cx="1066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dirty="0">
                <a:latin typeface="+mj-lt"/>
                <a:cs typeface="Arial" charset="0"/>
              </a:rPr>
              <a:t>D. A. Dickey</a:t>
            </a:r>
            <a:endParaRPr lang="en-US" dirty="0">
              <a:latin typeface="Symbol" pitchFamily="18" charset="2"/>
              <a:cs typeface="Aria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Symbol" pitchFamily="18" charset="2"/>
                <a:cs typeface="Arial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4" r="4000"/>
          <a:stretch/>
        </p:blipFill>
        <p:spPr>
          <a:xfrm>
            <a:off x="2673073" y="410725"/>
            <a:ext cx="3575327" cy="5532876"/>
          </a:xfrm>
          <a:prstGeom prst="rect">
            <a:avLst/>
          </a:prstGeom>
          <a:ln w="57150">
            <a:solidFill>
              <a:srgbClr val="2B72FF"/>
            </a:solidFill>
          </a:ln>
        </p:spPr>
      </p:pic>
    </p:spTree>
    <p:extLst>
      <p:ext uri="{BB962C8B-B14F-4D97-AF65-F5344CB8AC3E}">
        <p14:creationId xmlns:p14="http://schemas.microsoft.com/office/powerpoint/2010/main" val="271096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7768" y="457200"/>
            <a:ext cx="35830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forecasts:</a:t>
            </a:r>
          </a:p>
          <a:p>
            <a:r>
              <a:rPr lang="en-US" sz="2800" dirty="0">
                <a:latin typeface="Symbol" panose="05050102010706020507" pitchFamily="18" charset="2"/>
              </a:rPr>
              <a:t> </a:t>
            </a:r>
            <a:r>
              <a:rPr lang="en-US" sz="2800" dirty="0" smtClean="0">
                <a:latin typeface="Symbol" panose="05050102010706020507" pitchFamily="18" charset="2"/>
              </a:rPr>
              <a:t>  </a:t>
            </a:r>
            <a:r>
              <a:rPr lang="en-US" sz="2800" dirty="0" smtClean="0">
                <a:solidFill>
                  <a:srgbClr val="00B050"/>
                </a:solidFill>
                <a:latin typeface="Symbol" panose="05050102010706020507" pitchFamily="18" charset="2"/>
              </a:rPr>
              <a:t>r </a:t>
            </a:r>
            <a:r>
              <a:rPr lang="en-US" sz="2800" dirty="0" smtClean="0">
                <a:solidFill>
                  <a:srgbClr val="00B050"/>
                </a:solidFill>
              </a:rPr>
              <a:t>estimated  </a:t>
            </a:r>
            <a:r>
              <a:rPr lang="en-US" sz="2800" dirty="0">
                <a:solidFill>
                  <a:srgbClr val="00B050"/>
                </a:solidFill>
              </a:rPr>
              <a:t>(</a:t>
            </a:r>
            <a:r>
              <a:rPr lang="en-US" sz="2800" dirty="0" smtClean="0">
                <a:solidFill>
                  <a:srgbClr val="00B050"/>
                </a:solidFill>
              </a:rPr>
              <a:t>0.9778)</a:t>
            </a: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 smtClean="0"/>
              <a:t>   </a:t>
            </a:r>
            <a:r>
              <a:rPr lang="en-US" sz="2800" dirty="0" smtClean="0">
                <a:solidFill>
                  <a:srgbClr val="FF0000"/>
                </a:solidFill>
                <a:latin typeface="Symbol" panose="05050102010706020507" pitchFamily="18" charset="2"/>
              </a:rPr>
              <a:t>r =1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574" y="2056762"/>
            <a:ext cx="6096851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586859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94454" y="621268"/>
            <a:ext cx="132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Percentages</a:t>
            </a:r>
            <a:endParaRPr lang="en-US" dirty="0"/>
          </a:p>
        </p:txBody>
      </p:sp>
      <p:sp>
        <p:nvSpPr>
          <p:cNvPr id="5" name="AutoShape 2" descr="Image result for NCSU Basketball clipart"/>
          <p:cNvSpPr>
            <a:spLocks noChangeAspect="1" noChangeArrowheads="1"/>
          </p:cNvSpPr>
          <p:nvPr/>
        </p:nvSpPr>
        <p:spPr bwMode="auto">
          <a:xfrm>
            <a:off x="1965704" y="-152401"/>
            <a:ext cx="2199896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52" y="191815"/>
            <a:ext cx="1202852" cy="11026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727" y="169207"/>
            <a:ext cx="801746" cy="1111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9734"/>
            <a:ext cx="6706894" cy="5030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4685" y="1261679"/>
            <a:ext cx="45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Random Walk (</a:t>
            </a:r>
            <a:r>
              <a:rPr lang="en-US" dirty="0" smtClean="0">
                <a:solidFill>
                  <a:srgbClr val="FF0000"/>
                </a:solidFill>
                <a:latin typeface="Symbol" panose="05050102010706020507" pitchFamily="18" charset="2"/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=1)   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00B050"/>
                </a:solidFill>
              </a:rPr>
              <a:t>AR(1)  (</a:t>
            </a:r>
            <a:r>
              <a:rPr lang="en-US" dirty="0" smtClean="0">
                <a:solidFill>
                  <a:srgbClr val="00B050"/>
                </a:solidFill>
                <a:latin typeface="Symbol" panose="05050102010706020507" pitchFamily="18" charset="2"/>
              </a:rPr>
              <a:t>r</a:t>
            </a:r>
            <a:r>
              <a:rPr lang="en-US" dirty="0" smtClean="0">
                <a:solidFill>
                  <a:srgbClr val="00B050"/>
                </a:solidFill>
              </a:rPr>
              <a:t>=0.4464)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9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Thin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"/>
            <a:ext cx="4851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899" name="Oval 3"/>
          <p:cNvSpPr>
            <a:spLocks noChangeArrowheads="1"/>
          </p:cNvSpPr>
          <p:nvPr/>
        </p:nvSpPr>
        <p:spPr bwMode="auto">
          <a:xfrm>
            <a:off x="6400800" y="304800"/>
            <a:ext cx="2743200" cy="2057400"/>
          </a:xfrm>
          <a:prstGeom prst="ellips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0" name="Line 4"/>
          <p:cNvSpPr>
            <a:spLocks noChangeShapeType="1"/>
          </p:cNvSpPr>
          <p:nvPr/>
        </p:nvSpPr>
        <p:spPr bwMode="auto">
          <a:xfrm flipH="1">
            <a:off x="4267200" y="1219200"/>
            <a:ext cx="2133600" cy="4572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1" name="Line 5"/>
          <p:cNvSpPr>
            <a:spLocks noChangeShapeType="1"/>
          </p:cNvSpPr>
          <p:nvPr/>
        </p:nvSpPr>
        <p:spPr bwMode="auto">
          <a:xfrm>
            <a:off x="4267200" y="1676400"/>
            <a:ext cx="2286000" cy="1524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6629400" y="685800"/>
            <a:ext cx="2514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folHlink"/>
                </a:solidFill>
              </a:rPr>
              <a:t>Where are my clothes?</a:t>
            </a:r>
          </a:p>
        </p:txBody>
      </p:sp>
      <p:sp>
        <p:nvSpPr>
          <p:cNvPr id="80903" name="Line 7"/>
          <p:cNvSpPr>
            <a:spLocks noChangeShapeType="1"/>
          </p:cNvSpPr>
          <p:nvPr/>
        </p:nvSpPr>
        <p:spPr bwMode="auto">
          <a:xfrm flipV="1">
            <a:off x="6629400" y="762000"/>
            <a:ext cx="2209800" cy="11430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6781800" y="762000"/>
            <a:ext cx="1905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>
                <a:solidFill>
                  <a:schemeClr val="folHlink"/>
                </a:solidFill>
              </a:rPr>
              <a:t>H</a:t>
            </a:r>
            <a:r>
              <a:rPr lang="en-US" altLang="en-US" sz="3200" baseline="-25000">
                <a:solidFill>
                  <a:schemeClr val="folHlink"/>
                </a:solidFill>
              </a:rPr>
              <a:t>0</a:t>
            </a:r>
            <a:r>
              <a:rPr lang="en-US" altLang="en-US" sz="3200">
                <a:solidFill>
                  <a:schemeClr val="folHlink"/>
                </a:solidFill>
              </a:rPr>
              <a:t>:</a:t>
            </a:r>
            <a:r>
              <a:rPr lang="en-US" altLang="en-US" sz="3200">
                <a:solidFill>
                  <a:schemeClr val="folHlink"/>
                </a:solidFill>
                <a:latin typeface="Symbol" pitchFamily="18" charset="2"/>
              </a:rPr>
              <a:t>r=1</a:t>
            </a:r>
            <a:r>
              <a:rPr lang="en-US" altLang="en-US" sz="3200">
                <a:solidFill>
                  <a:schemeClr val="folHlink"/>
                </a:solidFill>
              </a:rPr>
              <a:t> H</a:t>
            </a:r>
            <a:r>
              <a:rPr lang="en-US" altLang="en-US" sz="3200" baseline="-25000">
                <a:solidFill>
                  <a:schemeClr val="folHlink"/>
                </a:solidFill>
              </a:rPr>
              <a:t>1</a:t>
            </a:r>
            <a:r>
              <a:rPr lang="en-US" altLang="en-US" sz="3200">
                <a:solidFill>
                  <a:schemeClr val="folHlink"/>
                </a:solidFill>
              </a:rPr>
              <a:t>:</a:t>
            </a:r>
            <a:r>
              <a:rPr lang="en-US" altLang="en-US" sz="3200">
                <a:solidFill>
                  <a:schemeClr val="folHlink"/>
                </a:solidFill>
                <a:latin typeface="Symbol" pitchFamily="18" charset="2"/>
              </a:rPr>
              <a:t>|r|&lt;1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7315200" y="1066800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76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animBg="1"/>
      <p:bldP spid="80900" grpId="0" animBg="1"/>
      <p:bldP spid="80901" grpId="0" animBg="1"/>
      <p:bldP spid="80902" grpId="0"/>
      <p:bldP spid="80902" grpId="1"/>
      <p:bldP spid="80903" grpId="0" animBg="1"/>
      <p:bldP spid="80903" grpId="1" animBg="1"/>
      <p:bldP spid="80904" grpId="0"/>
      <p:bldP spid="8090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10912</TotalTime>
  <Words>3702</Words>
  <Application>Microsoft Office PowerPoint</Application>
  <PresentationFormat>On-screen Show (4:3)</PresentationFormat>
  <Paragraphs>659</Paragraphs>
  <Slides>67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PMingLiU</vt:lpstr>
      <vt:lpstr>Arial</vt:lpstr>
      <vt:lpstr>Calibri</vt:lpstr>
      <vt:lpstr>Courier New</vt:lpstr>
      <vt:lpstr>Monotype Sans WT TC</vt:lpstr>
      <vt:lpstr>SAS Monospace</vt:lpstr>
      <vt:lpstr>Symbol</vt:lpstr>
      <vt:lpstr>Times New Roman</vt:lpstr>
      <vt:lpstr>Wingdings</vt:lpstr>
      <vt:lpstr>Office Theme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Dickey</dc:creator>
  <cp:lastModifiedBy>Dave Dickey</cp:lastModifiedBy>
  <cp:revision>329</cp:revision>
  <dcterms:created xsi:type="dcterms:W3CDTF">2015-05-06T17:43:43Z</dcterms:created>
  <dcterms:modified xsi:type="dcterms:W3CDTF">2020-09-07T15:31:41Z</dcterms:modified>
</cp:coreProperties>
</file>